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8"/>
  </p:notesMasterIdLst>
  <p:handoutMasterIdLst>
    <p:handoutMasterId r:id="rId29"/>
  </p:handoutMasterIdLst>
  <p:sldIdLst>
    <p:sldId id="286" r:id="rId2"/>
    <p:sldId id="272" r:id="rId3"/>
    <p:sldId id="295" r:id="rId4"/>
    <p:sldId id="274" r:id="rId5"/>
    <p:sldId id="271" r:id="rId6"/>
    <p:sldId id="275" r:id="rId7"/>
    <p:sldId id="303" r:id="rId8"/>
    <p:sldId id="304" r:id="rId9"/>
    <p:sldId id="305" r:id="rId10"/>
    <p:sldId id="306" r:id="rId11"/>
    <p:sldId id="307" r:id="rId12"/>
    <p:sldId id="308" r:id="rId13"/>
    <p:sldId id="309" r:id="rId14"/>
    <p:sldId id="310" r:id="rId15"/>
    <p:sldId id="311" r:id="rId16"/>
    <p:sldId id="312" r:id="rId17"/>
    <p:sldId id="313" r:id="rId18"/>
    <p:sldId id="314" r:id="rId19"/>
    <p:sldId id="315" r:id="rId20"/>
    <p:sldId id="325" r:id="rId21"/>
    <p:sldId id="327" r:id="rId22"/>
    <p:sldId id="326" r:id="rId23"/>
    <p:sldId id="324" r:id="rId24"/>
    <p:sldId id="328" r:id="rId25"/>
    <p:sldId id="329" r:id="rId26"/>
    <p:sldId id="316" r:id="rId27"/>
  </p:sldIdLst>
  <p:sldSz cx="12192000" cy="6858000"/>
  <p:notesSz cx="6954838"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p:scale>
          <a:sx n="75" d="100"/>
          <a:sy n="75" d="100"/>
        </p:scale>
        <p:origin x="-504" y="-78"/>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108B50B-5E9F-42D5-9500-615BC21E9881}" type="doc">
      <dgm:prSet loTypeId="urn:microsoft.com/office/officeart/2005/8/layout/radial5" loCatId="cycle" qsTypeId="urn:microsoft.com/office/officeart/2005/8/quickstyle/simple1" qsCatId="simple" csTypeId="urn:microsoft.com/office/officeart/2005/8/colors/colorful4" csCatId="colorful" phldr="1"/>
      <dgm:spPr/>
    </dgm:pt>
    <dgm:pt modelId="{389962C4-9665-497F-945B-880C00B1F006}">
      <dgm:prSet phldrT="[Text]"/>
      <dgm:spPr/>
      <dgm:t>
        <a:bodyPr/>
        <a:lstStyle/>
        <a:p>
          <a:r>
            <a:rPr lang="en-US" dirty="0" smtClean="0"/>
            <a:t>Financial Inclusion &amp; Digitization</a:t>
          </a:r>
          <a:endParaRPr lang="en-US" dirty="0"/>
        </a:p>
      </dgm:t>
    </dgm:pt>
    <dgm:pt modelId="{A53DFD53-789E-4DA7-80FB-6E9BE5265653}" type="parTrans" cxnId="{7AF81E1C-27C8-4C85-8F66-58E528520A93}">
      <dgm:prSet/>
      <dgm:spPr/>
      <dgm:t>
        <a:bodyPr/>
        <a:lstStyle/>
        <a:p>
          <a:endParaRPr lang="en-US"/>
        </a:p>
      </dgm:t>
    </dgm:pt>
    <dgm:pt modelId="{4410FB4B-423E-43F2-9409-E9CE2E8FF407}" type="sibTrans" cxnId="{7AF81E1C-27C8-4C85-8F66-58E528520A93}">
      <dgm:prSet/>
      <dgm:spPr/>
      <dgm:t>
        <a:bodyPr/>
        <a:lstStyle/>
        <a:p>
          <a:endParaRPr lang="en-US"/>
        </a:p>
      </dgm:t>
    </dgm:pt>
    <dgm:pt modelId="{8364563F-3F91-4A26-8528-628521B607C0}">
      <dgm:prSet/>
      <dgm:spPr/>
      <dgm:t>
        <a:bodyPr/>
        <a:lstStyle/>
        <a:p>
          <a:r>
            <a:rPr lang="en-US" dirty="0" smtClean="0"/>
            <a:t>SME &amp; Youth</a:t>
          </a:r>
          <a:endParaRPr lang="en-US" dirty="0"/>
        </a:p>
      </dgm:t>
    </dgm:pt>
    <dgm:pt modelId="{466CE27C-3CE3-4395-AAB3-A9A3B1839E2E}" type="parTrans" cxnId="{D180CC05-15E9-45EC-9407-E3B7BCF8A42F}">
      <dgm:prSet/>
      <dgm:spPr/>
      <dgm:t>
        <a:bodyPr/>
        <a:lstStyle/>
        <a:p>
          <a:endParaRPr lang="en-US"/>
        </a:p>
      </dgm:t>
    </dgm:pt>
    <dgm:pt modelId="{1C1ECFE9-284A-455B-8170-3B4BAA5BC0BB}" type="sibTrans" cxnId="{D180CC05-15E9-45EC-9407-E3B7BCF8A42F}">
      <dgm:prSet/>
      <dgm:spPr/>
      <dgm:t>
        <a:bodyPr/>
        <a:lstStyle/>
        <a:p>
          <a:endParaRPr lang="en-US"/>
        </a:p>
      </dgm:t>
    </dgm:pt>
    <dgm:pt modelId="{CFA0352E-A767-4887-9542-984067736DDA}">
      <dgm:prSet/>
      <dgm:spPr/>
      <dgm:t>
        <a:bodyPr/>
        <a:lstStyle/>
        <a:p>
          <a:r>
            <a:rPr lang="en-US" dirty="0" smtClean="0"/>
            <a:t>ICT &amp; Telecom</a:t>
          </a:r>
          <a:endParaRPr lang="en-US" dirty="0"/>
        </a:p>
      </dgm:t>
    </dgm:pt>
    <dgm:pt modelId="{6B0D88A1-68F1-4DDF-97D0-03D0DD57A72F}" type="parTrans" cxnId="{C9A10322-7DA4-4A53-8234-D9CB58CC5974}">
      <dgm:prSet/>
      <dgm:spPr/>
      <dgm:t>
        <a:bodyPr/>
        <a:lstStyle/>
        <a:p>
          <a:endParaRPr lang="en-US"/>
        </a:p>
      </dgm:t>
    </dgm:pt>
    <dgm:pt modelId="{17DF93E8-FD91-4458-A78B-F171951059E4}" type="sibTrans" cxnId="{C9A10322-7DA4-4A53-8234-D9CB58CC5974}">
      <dgm:prSet/>
      <dgm:spPr/>
      <dgm:t>
        <a:bodyPr/>
        <a:lstStyle/>
        <a:p>
          <a:endParaRPr lang="en-US"/>
        </a:p>
      </dgm:t>
    </dgm:pt>
    <dgm:pt modelId="{5C193AE4-0434-49B3-9B1D-B87594D8DB99}">
      <dgm:prSet/>
      <dgm:spPr/>
      <dgm:t>
        <a:bodyPr/>
        <a:lstStyle/>
        <a:p>
          <a:r>
            <a:rPr lang="en-US" dirty="0" smtClean="0"/>
            <a:t>Facilitation &amp; Regulation</a:t>
          </a:r>
          <a:endParaRPr lang="en-US" dirty="0"/>
        </a:p>
      </dgm:t>
    </dgm:pt>
    <dgm:pt modelId="{18312D8F-3405-401C-8A2E-9866567FF782}" type="parTrans" cxnId="{A38152AB-96C5-4EDA-829F-94EF3CB8FECD}">
      <dgm:prSet/>
      <dgm:spPr/>
      <dgm:t>
        <a:bodyPr/>
        <a:lstStyle/>
        <a:p>
          <a:endParaRPr lang="en-US"/>
        </a:p>
      </dgm:t>
    </dgm:pt>
    <dgm:pt modelId="{93130CC9-1AE4-4AD9-86CE-39DB6FC4873F}" type="sibTrans" cxnId="{A38152AB-96C5-4EDA-829F-94EF3CB8FECD}">
      <dgm:prSet/>
      <dgm:spPr/>
      <dgm:t>
        <a:bodyPr/>
        <a:lstStyle/>
        <a:p>
          <a:endParaRPr lang="en-US"/>
        </a:p>
      </dgm:t>
    </dgm:pt>
    <dgm:pt modelId="{CF285400-740B-4962-811D-7EF2B8EF2C0D}">
      <dgm:prSet/>
      <dgm:spPr/>
      <dgm:t>
        <a:bodyPr/>
        <a:lstStyle/>
        <a:p>
          <a:r>
            <a:rPr lang="en-US" dirty="0" smtClean="0"/>
            <a:t>Logistics</a:t>
          </a:r>
          <a:endParaRPr lang="en-US" dirty="0"/>
        </a:p>
      </dgm:t>
    </dgm:pt>
    <dgm:pt modelId="{50191A02-FDF1-48FD-864D-25AFD6285417}" type="parTrans" cxnId="{7263023F-8528-4F73-82CB-C07990DFBA1C}">
      <dgm:prSet/>
      <dgm:spPr/>
      <dgm:t>
        <a:bodyPr/>
        <a:lstStyle/>
        <a:p>
          <a:endParaRPr lang="en-US"/>
        </a:p>
      </dgm:t>
    </dgm:pt>
    <dgm:pt modelId="{A6020461-4CB0-4BDC-8C4D-DD93BDBA2568}" type="sibTrans" cxnId="{7263023F-8528-4F73-82CB-C07990DFBA1C}">
      <dgm:prSet/>
      <dgm:spPr/>
      <dgm:t>
        <a:bodyPr/>
        <a:lstStyle/>
        <a:p>
          <a:endParaRPr lang="en-US"/>
        </a:p>
      </dgm:t>
    </dgm:pt>
    <dgm:pt modelId="{C1379E3F-4D30-4BCA-8C6A-E88AC18D248E}">
      <dgm:prSet/>
      <dgm:spPr/>
      <dgm:t>
        <a:bodyPr/>
        <a:lstStyle/>
        <a:p>
          <a:r>
            <a:rPr lang="en-US" dirty="0" smtClean="0"/>
            <a:t>Taxation</a:t>
          </a:r>
          <a:endParaRPr lang="en-US" dirty="0"/>
        </a:p>
      </dgm:t>
    </dgm:pt>
    <dgm:pt modelId="{5497B10C-7B8B-43E9-9300-49D8F14F5A56}" type="parTrans" cxnId="{F668DDC9-D7EE-4590-8AE6-C797C927618D}">
      <dgm:prSet/>
      <dgm:spPr/>
      <dgm:t>
        <a:bodyPr/>
        <a:lstStyle/>
        <a:p>
          <a:endParaRPr lang="en-US"/>
        </a:p>
      </dgm:t>
    </dgm:pt>
    <dgm:pt modelId="{90916F96-2FC3-458D-822E-168EEB8CDFCA}" type="sibTrans" cxnId="{F668DDC9-D7EE-4590-8AE6-C797C927618D}">
      <dgm:prSet/>
      <dgm:spPr/>
      <dgm:t>
        <a:bodyPr/>
        <a:lstStyle/>
        <a:p>
          <a:endParaRPr lang="en-US"/>
        </a:p>
      </dgm:t>
    </dgm:pt>
    <dgm:pt modelId="{1EC17805-3CBA-4DBB-99DD-A42CB7A56F42}">
      <dgm:prSet/>
      <dgm:spPr/>
      <dgm:t>
        <a:bodyPr/>
        <a:lstStyle/>
        <a:p>
          <a:r>
            <a:rPr lang="en-US" dirty="0" smtClean="0"/>
            <a:t>Global Connectivity</a:t>
          </a:r>
          <a:endParaRPr lang="en-US" dirty="0"/>
        </a:p>
      </dgm:t>
    </dgm:pt>
    <dgm:pt modelId="{EC9DEB7B-A88E-4FAB-84CF-49BF782217AA}" type="parTrans" cxnId="{64899544-BDFE-40E3-845A-7F76925A4138}">
      <dgm:prSet/>
      <dgm:spPr/>
      <dgm:t>
        <a:bodyPr/>
        <a:lstStyle/>
        <a:p>
          <a:endParaRPr lang="en-US"/>
        </a:p>
      </dgm:t>
    </dgm:pt>
    <dgm:pt modelId="{7DFD163F-5F4F-4711-A64B-EB1ACAEC8862}" type="sibTrans" cxnId="{64899544-BDFE-40E3-845A-7F76925A4138}">
      <dgm:prSet/>
      <dgm:spPr/>
      <dgm:t>
        <a:bodyPr/>
        <a:lstStyle/>
        <a:p>
          <a:endParaRPr lang="en-US"/>
        </a:p>
      </dgm:t>
    </dgm:pt>
    <dgm:pt modelId="{C426EA6B-F79C-4F9C-9BC7-29E6C89542AB}">
      <dgm:prSet/>
      <dgm:spPr/>
      <dgm:t>
        <a:bodyPr/>
        <a:lstStyle/>
        <a:p>
          <a:r>
            <a:rPr lang="en-US" dirty="0" smtClean="0"/>
            <a:t>Data Protection and Investment</a:t>
          </a:r>
          <a:endParaRPr lang="en-US" dirty="0"/>
        </a:p>
      </dgm:t>
    </dgm:pt>
    <dgm:pt modelId="{040FBA29-E6D7-49F6-8954-2CC7346B8A01}" type="parTrans" cxnId="{4E5530A4-D21F-494C-A233-2AB68FA244CB}">
      <dgm:prSet/>
      <dgm:spPr/>
      <dgm:t>
        <a:bodyPr/>
        <a:lstStyle/>
        <a:p>
          <a:endParaRPr lang="en-US"/>
        </a:p>
      </dgm:t>
    </dgm:pt>
    <dgm:pt modelId="{BCC06C1C-76D9-40DC-A2E2-199DE39B2DC6}" type="sibTrans" cxnId="{4E5530A4-D21F-494C-A233-2AB68FA244CB}">
      <dgm:prSet/>
      <dgm:spPr/>
      <dgm:t>
        <a:bodyPr/>
        <a:lstStyle/>
        <a:p>
          <a:endParaRPr lang="en-US"/>
        </a:p>
      </dgm:t>
    </dgm:pt>
    <dgm:pt modelId="{731A591E-5333-4578-9A3B-53C1028409CD}">
      <dgm:prSet/>
      <dgm:spPr/>
      <dgm:t>
        <a:bodyPr/>
        <a:lstStyle/>
        <a:p>
          <a:r>
            <a:rPr lang="en-US" dirty="0" smtClean="0"/>
            <a:t>Consumer Protection</a:t>
          </a:r>
          <a:endParaRPr lang="en-US" dirty="0"/>
        </a:p>
      </dgm:t>
    </dgm:pt>
    <dgm:pt modelId="{490156A9-CA9D-4023-8D6E-9A41AC029AB7}" type="parTrans" cxnId="{40B28A34-80A8-4F59-8325-E074AC6941B3}">
      <dgm:prSet/>
      <dgm:spPr/>
      <dgm:t>
        <a:bodyPr/>
        <a:lstStyle/>
        <a:p>
          <a:endParaRPr lang="en-US"/>
        </a:p>
      </dgm:t>
    </dgm:pt>
    <dgm:pt modelId="{A2630C72-AFF1-46E4-B569-29E67691DE6F}" type="sibTrans" cxnId="{40B28A34-80A8-4F59-8325-E074AC6941B3}">
      <dgm:prSet/>
      <dgm:spPr/>
      <dgm:t>
        <a:bodyPr/>
        <a:lstStyle/>
        <a:p>
          <a:endParaRPr lang="en-US"/>
        </a:p>
      </dgm:t>
    </dgm:pt>
    <dgm:pt modelId="{DBF6A596-5DE9-4E89-9375-AFB6C6B2F320}" type="pres">
      <dgm:prSet presAssocID="{D108B50B-5E9F-42D5-9500-615BC21E9881}" presName="Name0" presStyleCnt="0">
        <dgm:presLayoutVars>
          <dgm:chMax val="1"/>
          <dgm:dir/>
          <dgm:animLvl val="ctr"/>
          <dgm:resizeHandles val="exact"/>
        </dgm:presLayoutVars>
      </dgm:prSet>
      <dgm:spPr/>
    </dgm:pt>
    <dgm:pt modelId="{2D9028C8-4AA8-4691-B805-BB6B9AA8AD58}" type="pres">
      <dgm:prSet presAssocID="{389962C4-9665-497F-945B-880C00B1F006}" presName="centerShape" presStyleLbl="node0" presStyleIdx="0" presStyleCnt="1"/>
      <dgm:spPr/>
      <dgm:t>
        <a:bodyPr/>
        <a:lstStyle/>
        <a:p>
          <a:endParaRPr lang="en-US"/>
        </a:p>
      </dgm:t>
    </dgm:pt>
    <dgm:pt modelId="{4B4697DC-E7B2-4BC9-B357-C91C5176F9FE}" type="pres">
      <dgm:prSet presAssocID="{466CE27C-3CE3-4395-AAB3-A9A3B1839E2E}" presName="parTrans" presStyleLbl="sibTrans2D1" presStyleIdx="0" presStyleCnt="8"/>
      <dgm:spPr/>
      <dgm:t>
        <a:bodyPr/>
        <a:lstStyle/>
        <a:p>
          <a:endParaRPr lang="en-US"/>
        </a:p>
      </dgm:t>
    </dgm:pt>
    <dgm:pt modelId="{9E625981-CA10-4E73-A3F1-722E731B27E2}" type="pres">
      <dgm:prSet presAssocID="{466CE27C-3CE3-4395-AAB3-A9A3B1839E2E}" presName="connectorText" presStyleLbl="sibTrans2D1" presStyleIdx="0" presStyleCnt="8"/>
      <dgm:spPr/>
      <dgm:t>
        <a:bodyPr/>
        <a:lstStyle/>
        <a:p>
          <a:endParaRPr lang="en-US"/>
        </a:p>
      </dgm:t>
    </dgm:pt>
    <dgm:pt modelId="{0B6891C7-E020-4B5A-A84B-BB3E8BC0CC40}" type="pres">
      <dgm:prSet presAssocID="{8364563F-3F91-4A26-8528-628521B607C0}" presName="node" presStyleLbl="node1" presStyleIdx="0" presStyleCnt="8">
        <dgm:presLayoutVars>
          <dgm:bulletEnabled val="1"/>
        </dgm:presLayoutVars>
      </dgm:prSet>
      <dgm:spPr/>
      <dgm:t>
        <a:bodyPr/>
        <a:lstStyle/>
        <a:p>
          <a:endParaRPr lang="en-US"/>
        </a:p>
      </dgm:t>
    </dgm:pt>
    <dgm:pt modelId="{19713132-BCE9-48E3-8A77-F61EAB3DF3EB}" type="pres">
      <dgm:prSet presAssocID="{6B0D88A1-68F1-4DDF-97D0-03D0DD57A72F}" presName="parTrans" presStyleLbl="sibTrans2D1" presStyleIdx="1" presStyleCnt="8"/>
      <dgm:spPr/>
      <dgm:t>
        <a:bodyPr/>
        <a:lstStyle/>
        <a:p>
          <a:endParaRPr lang="en-US"/>
        </a:p>
      </dgm:t>
    </dgm:pt>
    <dgm:pt modelId="{668B6FD3-4326-453E-8B8F-311738A0CF5B}" type="pres">
      <dgm:prSet presAssocID="{6B0D88A1-68F1-4DDF-97D0-03D0DD57A72F}" presName="connectorText" presStyleLbl="sibTrans2D1" presStyleIdx="1" presStyleCnt="8"/>
      <dgm:spPr/>
      <dgm:t>
        <a:bodyPr/>
        <a:lstStyle/>
        <a:p>
          <a:endParaRPr lang="en-US"/>
        </a:p>
      </dgm:t>
    </dgm:pt>
    <dgm:pt modelId="{6E58511F-E8DD-47CD-BE0A-93036540F93D}" type="pres">
      <dgm:prSet presAssocID="{CFA0352E-A767-4887-9542-984067736DDA}" presName="node" presStyleLbl="node1" presStyleIdx="1" presStyleCnt="8">
        <dgm:presLayoutVars>
          <dgm:bulletEnabled val="1"/>
        </dgm:presLayoutVars>
      </dgm:prSet>
      <dgm:spPr/>
      <dgm:t>
        <a:bodyPr/>
        <a:lstStyle/>
        <a:p>
          <a:endParaRPr lang="en-US"/>
        </a:p>
      </dgm:t>
    </dgm:pt>
    <dgm:pt modelId="{B9859E96-1F66-41E0-93B0-5A71C18B8259}" type="pres">
      <dgm:prSet presAssocID="{18312D8F-3405-401C-8A2E-9866567FF782}" presName="parTrans" presStyleLbl="sibTrans2D1" presStyleIdx="2" presStyleCnt="8"/>
      <dgm:spPr/>
      <dgm:t>
        <a:bodyPr/>
        <a:lstStyle/>
        <a:p>
          <a:endParaRPr lang="en-US"/>
        </a:p>
      </dgm:t>
    </dgm:pt>
    <dgm:pt modelId="{C051E922-1B08-4DF9-BD2F-047DD2C93DEA}" type="pres">
      <dgm:prSet presAssocID="{18312D8F-3405-401C-8A2E-9866567FF782}" presName="connectorText" presStyleLbl="sibTrans2D1" presStyleIdx="2" presStyleCnt="8"/>
      <dgm:spPr/>
      <dgm:t>
        <a:bodyPr/>
        <a:lstStyle/>
        <a:p>
          <a:endParaRPr lang="en-US"/>
        </a:p>
      </dgm:t>
    </dgm:pt>
    <dgm:pt modelId="{FB9904CD-D1AD-4CB1-85ED-5CB032F3DB83}" type="pres">
      <dgm:prSet presAssocID="{5C193AE4-0434-49B3-9B1D-B87594D8DB99}" presName="node" presStyleLbl="node1" presStyleIdx="2" presStyleCnt="8">
        <dgm:presLayoutVars>
          <dgm:bulletEnabled val="1"/>
        </dgm:presLayoutVars>
      </dgm:prSet>
      <dgm:spPr/>
      <dgm:t>
        <a:bodyPr/>
        <a:lstStyle/>
        <a:p>
          <a:endParaRPr lang="en-US"/>
        </a:p>
      </dgm:t>
    </dgm:pt>
    <dgm:pt modelId="{6CD1BE04-E817-4EE5-BF3A-CF194C21AFFE}" type="pres">
      <dgm:prSet presAssocID="{50191A02-FDF1-48FD-864D-25AFD6285417}" presName="parTrans" presStyleLbl="sibTrans2D1" presStyleIdx="3" presStyleCnt="8"/>
      <dgm:spPr/>
      <dgm:t>
        <a:bodyPr/>
        <a:lstStyle/>
        <a:p>
          <a:endParaRPr lang="en-US"/>
        </a:p>
      </dgm:t>
    </dgm:pt>
    <dgm:pt modelId="{6BAE27A8-5337-42A8-9FB0-61B0E7F27E84}" type="pres">
      <dgm:prSet presAssocID="{50191A02-FDF1-48FD-864D-25AFD6285417}" presName="connectorText" presStyleLbl="sibTrans2D1" presStyleIdx="3" presStyleCnt="8"/>
      <dgm:spPr/>
      <dgm:t>
        <a:bodyPr/>
        <a:lstStyle/>
        <a:p>
          <a:endParaRPr lang="en-US"/>
        </a:p>
      </dgm:t>
    </dgm:pt>
    <dgm:pt modelId="{8572442C-E0A2-487D-85D8-EF38BA0DB4CD}" type="pres">
      <dgm:prSet presAssocID="{CF285400-740B-4962-811D-7EF2B8EF2C0D}" presName="node" presStyleLbl="node1" presStyleIdx="3" presStyleCnt="8">
        <dgm:presLayoutVars>
          <dgm:bulletEnabled val="1"/>
        </dgm:presLayoutVars>
      </dgm:prSet>
      <dgm:spPr/>
      <dgm:t>
        <a:bodyPr/>
        <a:lstStyle/>
        <a:p>
          <a:endParaRPr lang="en-US"/>
        </a:p>
      </dgm:t>
    </dgm:pt>
    <dgm:pt modelId="{637BCCB3-320A-458D-A3DA-20F707A9D31B}" type="pres">
      <dgm:prSet presAssocID="{5497B10C-7B8B-43E9-9300-49D8F14F5A56}" presName="parTrans" presStyleLbl="sibTrans2D1" presStyleIdx="4" presStyleCnt="8"/>
      <dgm:spPr/>
      <dgm:t>
        <a:bodyPr/>
        <a:lstStyle/>
        <a:p>
          <a:endParaRPr lang="en-US"/>
        </a:p>
      </dgm:t>
    </dgm:pt>
    <dgm:pt modelId="{15B0EB37-AF9D-4A4F-9414-10C22BA8A9E3}" type="pres">
      <dgm:prSet presAssocID="{5497B10C-7B8B-43E9-9300-49D8F14F5A56}" presName="connectorText" presStyleLbl="sibTrans2D1" presStyleIdx="4" presStyleCnt="8"/>
      <dgm:spPr/>
      <dgm:t>
        <a:bodyPr/>
        <a:lstStyle/>
        <a:p>
          <a:endParaRPr lang="en-US"/>
        </a:p>
      </dgm:t>
    </dgm:pt>
    <dgm:pt modelId="{C4AF2F87-3C3F-4C05-9846-102AA8A55CA3}" type="pres">
      <dgm:prSet presAssocID="{C1379E3F-4D30-4BCA-8C6A-E88AC18D248E}" presName="node" presStyleLbl="node1" presStyleIdx="4" presStyleCnt="8">
        <dgm:presLayoutVars>
          <dgm:bulletEnabled val="1"/>
        </dgm:presLayoutVars>
      </dgm:prSet>
      <dgm:spPr/>
      <dgm:t>
        <a:bodyPr/>
        <a:lstStyle/>
        <a:p>
          <a:endParaRPr lang="en-US"/>
        </a:p>
      </dgm:t>
    </dgm:pt>
    <dgm:pt modelId="{C4D8787C-B5B7-438B-8934-DC52D9BD8306}" type="pres">
      <dgm:prSet presAssocID="{EC9DEB7B-A88E-4FAB-84CF-49BF782217AA}" presName="parTrans" presStyleLbl="sibTrans2D1" presStyleIdx="5" presStyleCnt="8"/>
      <dgm:spPr/>
      <dgm:t>
        <a:bodyPr/>
        <a:lstStyle/>
        <a:p>
          <a:endParaRPr lang="en-US"/>
        </a:p>
      </dgm:t>
    </dgm:pt>
    <dgm:pt modelId="{CB29CCB7-F02E-480E-A5B1-55CD23A678F6}" type="pres">
      <dgm:prSet presAssocID="{EC9DEB7B-A88E-4FAB-84CF-49BF782217AA}" presName="connectorText" presStyleLbl="sibTrans2D1" presStyleIdx="5" presStyleCnt="8"/>
      <dgm:spPr/>
      <dgm:t>
        <a:bodyPr/>
        <a:lstStyle/>
        <a:p>
          <a:endParaRPr lang="en-US"/>
        </a:p>
      </dgm:t>
    </dgm:pt>
    <dgm:pt modelId="{A14CD788-F3CE-472D-BEBC-C7A5A845B75D}" type="pres">
      <dgm:prSet presAssocID="{1EC17805-3CBA-4DBB-99DD-A42CB7A56F42}" presName="node" presStyleLbl="node1" presStyleIdx="5" presStyleCnt="8">
        <dgm:presLayoutVars>
          <dgm:bulletEnabled val="1"/>
        </dgm:presLayoutVars>
      </dgm:prSet>
      <dgm:spPr/>
      <dgm:t>
        <a:bodyPr/>
        <a:lstStyle/>
        <a:p>
          <a:endParaRPr lang="en-US"/>
        </a:p>
      </dgm:t>
    </dgm:pt>
    <dgm:pt modelId="{A7732C1F-1615-47A1-B266-F15A23BCB2E2}" type="pres">
      <dgm:prSet presAssocID="{040FBA29-E6D7-49F6-8954-2CC7346B8A01}" presName="parTrans" presStyleLbl="sibTrans2D1" presStyleIdx="6" presStyleCnt="8"/>
      <dgm:spPr/>
      <dgm:t>
        <a:bodyPr/>
        <a:lstStyle/>
        <a:p>
          <a:endParaRPr lang="en-US"/>
        </a:p>
      </dgm:t>
    </dgm:pt>
    <dgm:pt modelId="{A317A6C8-E33A-43A6-B5A8-64796429C70C}" type="pres">
      <dgm:prSet presAssocID="{040FBA29-E6D7-49F6-8954-2CC7346B8A01}" presName="connectorText" presStyleLbl="sibTrans2D1" presStyleIdx="6" presStyleCnt="8"/>
      <dgm:spPr/>
      <dgm:t>
        <a:bodyPr/>
        <a:lstStyle/>
        <a:p>
          <a:endParaRPr lang="en-US"/>
        </a:p>
      </dgm:t>
    </dgm:pt>
    <dgm:pt modelId="{36048CB8-4157-49B2-9075-77F6EA1F564F}" type="pres">
      <dgm:prSet presAssocID="{C426EA6B-F79C-4F9C-9BC7-29E6C89542AB}" presName="node" presStyleLbl="node1" presStyleIdx="6" presStyleCnt="8">
        <dgm:presLayoutVars>
          <dgm:bulletEnabled val="1"/>
        </dgm:presLayoutVars>
      </dgm:prSet>
      <dgm:spPr/>
      <dgm:t>
        <a:bodyPr/>
        <a:lstStyle/>
        <a:p>
          <a:endParaRPr lang="en-US"/>
        </a:p>
      </dgm:t>
    </dgm:pt>
    <dgm:pt modelId="{02CBF8FC-39B9-4CC9-B68C-FE4BB1A70E2F}" type="pres">
      <dgm:prSet presAssocID="{490156A9-CA9D-4023-8D6E-9A41AC029AB7}" presName="parTrans" presStyleLbl="sibTrans2D1" presStyleIdx="7" presStyleCnt="8"/>
      <dgm:spPr/>
      <dgm:t>
        <a:bodyPr/>
        <a:lstStyle/>
        <a:p>
          <a:endParaRPr lang="en-US"/>
        </a:p>
      </dgm:t>
    </dgm:pt>
    <dgm:pt modelId="{D7B56622-06CB-4EC8-8841-69E560CCB9EB}" type="pres">
      <dgm:prSet presAssocID="{490156A9-CA9D-4023-8D6E-9A41AC029AB7}" presName="connectorText" presStyleLbl="sibTrans2D1" presStyleIdx="7" presStyleCnt="8"/>
      <dgm:spPr/>
      <dgm:t>
        <a:bodyPr/>
        <a:lstStyle/>
        <a:p>
          <a:endParaRPr lang="en-US"/>
        </a:p>
      </dgm:t>
    </dgm:pt>
    <dgm:pt modelId="{F21A56A8-BAC0-464A-826F-E40F9A02920A}" type="pres">
      <dgm:prSet presAssocID="{731A591E-5333-4578-9A3B-53C1028409CD}" presName="node" presStyleLbl="node1" presStyleIdx="7" presStyleCnt="8">
        <dgm:presLayoutVars>
          <dgm:bulletEnabled val="1"/>
        </dgm:presLayoutVars>
      </dgm:prSet>
      <dgm:spPr/>
      <dgm:t>
        <a:bodyPr/>
        <a:lstStyle/>
        <a:p>
          <a:endParaRPr lang="en-US"/>
        </a:p>
      </dgm:t>
    </dgm:pt>
  </dgm:ptLst>
  <dgm:cxnLst>
    <dgm:cxn modelId="{C5797D8F-D985-4597-BA74-A3CB0A7A4687}" type="presOf" srcId="{466CE27C-3CE3-4395-AAB3-A9A3B1839E2E}" destId="{9E625981-CA10-4E73-A3F1-722E731B27E2}" srcOrd="1" destOrd="0" presId="urn:microsoft.com/office/officeart/2005/8/layout/radial5"/>
    <dgm:cxn modelId="{D180CC05-15E9-45EC-9407-E3B7BCF8A42F}" srcId="{389962C4-9665-497F-945B-880C00B1F006}" destId="{8364563F-3F91-4A26-8528-628521B607C0}" srcOrd="0" destOrd="0" parTransId="{466CE27C-3CE3-4395-AAB3-A9A3B1839E2E}" sibTransId="{1C1ECFE9-284A-455B-8170-3B4BAA5BC0BB}"/>
    <dgm:cxn modelId="{F414FE99-0534-4041-89E5-518B1EC30E6F}" type="presOf" srcId="{EC9DEB7B-A88E-4FAB-84CF-49BF782217AA}" destId="{C4D8787C-B5B7-438B-8934-DC52D9BD8306}" srcOrd="0" destOrd="0" presId="urn:microsoft.com/office/officeart/2005/8/layout/radial5"/>
    <dgm:cxn modelId="{83DE6206-D9FB-4A0F-920E-FE464C1E178B}" type="presOf" srcId="{8364563F-3F91-4A26-8528-628521B607C0}" destId="{0B6891C7-E020-4B5A-A84B-BB3E8BC0CC40}" srcOrd="0" destOrd="0" presId="urn:microsoft.com/office/officeart/2005/8/layout/radial5"/>
    <dgm:cxn modelId="{44141667-25D6-456F-93A6-4DECE3564602}" type="presOf" srcId="{50191A02-FDF1-48FD-864D-25AFD6285417}" destId="{6CD1BE04-E817-4EE5-BF3A-CF194C21AFFE}" srcOrd="0" destOrd="0" presId="urn:microsoft.com/office/officeart/2005/8/layout/radial5"/>
    <dgm:cxn modelId="{02A738A5-7A06-46A3-9D71-7C8FAD9F4485}" type="presOf" srcId="{18312D8F-3405-401C-8A2E-9866567FF782}" destId="{B9859E96-1F66-41E0-93B0-5A71C18B8259}" srcOrd="0" destOrd="0" presId="urn:microsoft.com/office/officeart/2005/8/layout/radial5"/>
    <dgm:cxn modelId="{CD0C0CBE-0FCC-4210-86F9-50A18D4A5177}" type="presOf" srcId="{CFA0352E-A767-4887-9542-984067736DDA}" destId="{6E58511F-E8DD-47CD-BE0A-93036540F93D}" srcOrd="0" destOrd="0" presId="urn:microsoft.com/office/officeart/2005/8/layout/radial5"/>
    <dgm:cxn modelId="{BFCB338F-28BB-438F-BFF4-E1A72260E3FC}" type="presOf" srcId="{731A591E-5333-4578-9A3B-53C1028409CD}" destId="{F21A56A8-BAC0-464A-826F-E40F9A02920A}" srcOrd="0" destOrd="0" presId="urn:microsoft.com/office/officeart/2005/8/layout/radial5"/>
    <dgm:cxn modelId="{B2178D3A-CFFC-4888-80DB-8F5330A18245}" type="presOf" srcId="{18312D8F-3405-401C-8A2E-9866567FF782}" destId="{C051E922-1B08-4DF9-BD2F-047DD2C93DEA}" srcOrd="1" destOrd="0" presId="urn:microsoft.com/office/officeart/2005/8/layout/radial5"/>
    <dgm:cxn modelId="{F668DDC9-D7EE-4590-8AE6-C797C927618D}" srcId="{389962C4-9665-497F-945B-880C00B1F006}" destId="{C1379E3F-4D30-4BCA-8C6A-E88AC18D248E}" srcOrd="4" destOrd="0" parTransId="{5497B10C-7B8B-43E9-9300-49D8F14F5A56}" sibTransId="{90916F96-2FC3-458D-822E-168EEB8CDFCA}"/>
    <dgm:cxn modelId="{C9A10322-7DA4-4A53-8234-D9CB58CC5974}" srcId="{389962C4-9665-497F-945B-880C00B1F006}" destId="{CFA0352E-A767-4887-9542-984067736DDA}" srcOrd="1" destOrd="0" parTransId="{6B0D88A1-68F1-4DDF-97D0-03D0DD57A72F}" sibTransId="{17DF93E8-FD91-4458-A78B-F171951059E4}"/>
    <dgm:cxn modelId="{5D6EC101-1079-476D-8800-16FBD29799BE}" type="presOf" srcId="{490156A9-CA9D-4023-8D6E-9A41AC029AB7}" destId="{D7B56622-06CB-4EC8-8841-69E560CCB9EB}" srcOrd="1" destOrd="0" presId="urn:microsoft.com/office/officeart/2005/8/layout/radial5"/>
    <dgm:cxn modelId="{7AF81E1C-27C8-4C85-8F66-58E528520A93}" srcId="{D108B50B-5E9F-42D5-9500-615BC21E9881}" destId="{389962C4-9665-497F-945B-880C00B1F006}" srcOrd="0" destOrd="0" parTransId="{A53DFD53-789E-4DA7-80FB-6E9BE5265653}" sibTransId="{4410FB4B-423E-43F2-9409-E9CE2E8FF407}"/>
    <dgm:cxn modelId="{40B28A34-80A8-4F59-8325-E074AC6941B3}" srcId="{389962C4-9665-497F-945B-880C00B1F006}" destId="{731A591E-5333-4578-9A3B-53C1028409CD}" srcOrd="7" destOrd="0" parTransId="{490156A9-CA9D-4023-8D6E-9A41AC029AB7}" sibTransId="{A2630C72-AFF1-46E4-B569-29E67691DE6F}"/>
    <dgm:cxn modelId="{212F50F1-55B3-43B5-B14D-7D682FB0B394}" type="presOf" srcId="{040FBA29-E6D7-49F6-8954-2CC7346B8A01}" destId="{A7732C1F-1615-47A1-B266-F15A23BCB2E2}" srcOrd="0" destOrd="0" presId="urn:microsoft.com/office/officeart/2005/8/layout/radial5"/>
    <dgm:cxn modelId="{6EEFD43C-91AB-43F8-92DC-77156919544E}" type="presOf" srcId="{490156A9-CA9D-4023-8D6E-9A41AC029AB7}" destId="{02CBF8FC-39B9-4CC9-B68C-FE4BB1A70E2F}" srcOrd="0" destOrd="0" presId="urn:microsoft.com/office/officeart/2005/8/layout/radial5"/>
    <dgm:cxn modelId="{DF1EEE80-93F8-459A-83A2-8C2B289D2915}" type="presOf" srcId="{040FBA29-E6D7-49F6-8954-2CC7346B8A01}" destId="{A317A6C8-E33A-43A6-B5A8-64796429C70C}" srcOrd="1" destOrd="0" presId="urn:microsoft.com/office/officeart/2005/8/layout/radial5"/>
    <dgm:cxn modelId="{7263023F-8528-4F73-82CB-C07990DFBA1C}" srcId="{389962C4-9665-497F-945B-880C00B1F006}" destId="{CF285400-740B-4962-811D-7EF2B8EF2C0D}" srcOrd="3" destOrd="0" parTransId="{50191A02-FDF1-48FD-864D-25AFD6285417}" sibTransId="{A6020461-4CB0-4BDC-8C4D-DD93BDBA2568}"/>
    <dgm:cxn modelId="{812CF6C6-43F5-4DAF-9E22-5AFFFC4CF3A7}" type="presOf" srcId="{6B0D88A1-68F1-4DDF-97D0-03D0DD57A72F}" destId="{668B6FD3-4326-453E-8B8F-311738A0CF5B}" srcOrd="1" destOrd="0" presId="urn:microsoft.com/office/officeart/2005/8/layout/radial5"/>
    <dgm:cxn modelId="{BC9C0F8A-7D2C-4AB7-B19D-F1903EE7572F}" type="presOf" srcId="{C1379E3F-4D30-4BCA-8C6A-E88AC18D248E}" destId="{C4AF2F87-3C3F-4C05-9846-102AA8A55CA3}" srcOrd="0" destOrd="0" presId="urn:microsoft.com/office/officeart/2005/8/layout/radial5"/>
    <dgm:cxn modelId="{4E5530A4-D21F-494C-A233-2AB68FA244CB}" srcId="{389962C4-9665-497F-945B-880C00B1F006}" destId="{C426EA6B-F79C-4F9C-9BC7-29E6C89542AB}" srcOrd="6" destOrd="0" parTransId="{040FBA29-E6D7-49F6-8954-2CC7346B8A01}" sibTransId="{BCC06C1C-76D9-40DC-A2E2-199DE39B2DC6}"/>
    <dgm:cxn modelId="{0EC9471E-1DF4-471D-90CB-E97A6DED6BB9}" type="presOf" srcId="{D108B50B-5E9F-42D5-9500-615BC21E9881}" destId="{DBF6A596-5DE9-4E89-9375-AFB6C6B2F320}" srcOrd="0" destOrd="0" presId="urn:microsoft.com/office/officeart/2005/8/layout/radial5"/>
    <dgm:cxn modelId="{73EA4470-55A1-4E02-A79D-A574B4238CF6}" type="presOf" srcId="{C426EA6B-F79C-4F9C-9BC7-29E6C89542AB}" destId="{36048CB8-4157-49B2-9075-77F6EA1F564F}" srcOrd="0" destOrd="0" presId="urn:microsoft.com/office/officeart/2005/8/layout/radial5"/>
    <dgm:cxn modelId="{355757E4-BE12-44BE-BB7D-BA6AF8B1304B}" type="presOf" srcId="{1EC17805-3CBA-4DBB-99DD-A42CB7A56F42}" destId="{A14CD788-F3CE-472D-BEBC-C7A5A845B75D}" srcOrd="0" destOrd="0" presId="urn:microsoft.com/office/officeart/2005/8/layout/radial5"/>
    <dgm:cxn modelId="{A50827C4-AFCF-4AE0-B193-A3113BA20FBE}" type="presOf" srcId="{50191A02-FDF1-48FD-864D-25AFD6285417}" destId="{6BAE27A8-5337-42A8-9FB0-61B0E7F27E84}" srcOrd="1" destOrd="0" presId="urn:microsoft.com/office/officeart/2005/8/layout/radial5"/>
    <dgm:cxn modelId="{6B018EC2-8F47-4EEC-8469-FCE8652FDB4E}" type="presOf" srcId="{6B0D88A1-68F1-4DDF-97D0-03D0DD57A72F}" destId="{19713132-BCE9-48E3-8A77-F61EAB3DF3EB}" srcOrd="0" destOrd="0" presId="urn:microsoft.com/office/officeart/2005/8/layout/radial5"/>
    <dgm:cxn modelId="{B273AA70-BAE9-4F60-AAB5-8AF2614D6AC9}" type="presOf" srcId="{466CE27C-3CE3-4395-AAB3-A9A3B1839E2E}" destId="{4B4697DC-E7B2-4BC9-B357-C91C5176F9FE}" srcOrd="0" destOrd="0" presId="urn:microsoft.com/office/officeart/2005/8/layout/radial5"/>
    <dgm:cxn modelId="{A2CABC91-159B-4651-A067-716CFEF81342}" type="presOf" srcId="{5497B10C-7B8B-43E9-9300-49D8F14F5A56}" destId="{637BCCB3-320A-458D-A3DA-20F707A9D31B}" srcOrd="0" destOrd="0" presId="urn:microsoft.com/office/officeart/2005/8/layout/radial5"/>
    <dgm:cxn modelId="{64899544-BDFE-40E3-845A-7F76925A4138}" srcId="{389962C4-9665-497F-945B-880C00B1F006}" destId="{1EC17805-3CBA-4DBB-99DD-A42CB7A56F42}" srcOrd="5" destOrd="0" parTransId="{EC9DEB7B-A88E-4FAB-84CF-49BF782217AA}" sibTransId="{7DFD163F-5F4F-4711-A64B-EB1ACAEC8862}"/>
    <dgm:cxn modelId="{8375FEDF-520F-4BEE-862E-C61E36F6A1D9}" type="presOf" srcId="{5C193AE4-0434-49B3-9B1D-B87594D8DB99}" destId="{FB9904CD-D1AD-4CB1-85ED-5CB032F3DB83}" srcOrd="0" destOrd="0" presId="urn:microsoft.com/office/officeart/2005/8/layout/radial5"/>
    <dgm:cxn modelId="{E96BAD96-8883-4E59-9F42-C92124539863}" type="presOf" srcId="{EC9DEB7B-A88E-4FAB-84CF-49BF782217AA}" destId="{CB29CCB7-F02E-480E-A5B1-55CD23A678F6}" srcOrd="1" destOrd="0" presId="urn:microsoft.com/office/officeart/2005/8/layout/radial5"/>
    <dgm:cxn modelId="{1DF008E5-78F9-435B-9AAC-EDDDC153082F}" type="presOf" srcId="{5497B10C-7B8B-43E9-9300-49D8F14F5A56}" destId="{15B0EB37-AF9D-4A4F-9414-10C22BA8A9E3}" srcOrd="1" destOrd="0" presId="urn:microsoft.com/office/officeart/2005/8/layout/radial5"/>
    <dgm:cxn modelId="{A38152AB-96C5-4EDA-829F-94EF3CB8FECD}" srcId="{389962C4-9665-497F-945B-880C00B1F006}" destId="{5C193AE4-0434-49B3-9B1D-B87594D8DB99}" srcOrd="2" destOrd="0" parTransId="{18312D8F-3405-401C-8A2E-9866567FF782}" sibTransId="{93130CC9-1AE4-4AD9-86CE-39DB6FC4873F}"/>
    <dgm:cxn modelId="{5D258148-1A66-407A-9AD9-3E3E1E611DA5}" type="presOf" srcId="{CF285400-740B-4962-811D-7EF2B8EF2C0D}" destId="{8572442C-E0A2-487D-85D8-EF38BA0DB4CD}" srcOrd="0" destOrd="0" presId="urn:microsoft.com/office/officeart/2005/8/layout/radial5"/>
    <dgm:cxn modelId="{45206831-022F-4D1D-8258-7D3984BA26E1}" type="presOf" srcId="{389962C4-9665-497F-945B-880C00B1F006}" destId="{2D9028C8-4AA8-4691-B805-BB6B9AA8AD58}" srcOrd="0" destOrd="0" presId="urn:microsoft.com/office/officeart/2005/8/layout/radial5"/>
    <dgm:cxn modelId="{BD1C72DF-9DE3-4E6B-84CA-C5EC00D50C44}" type="presParOf" srcId="{DBF6A596-5DE9-4E89-9375-AFB6C6B2F320}" destId="{2D9028C8-4AA8-4691-B805-BB6B9AA8AD58}" srcOrd="0" destOrd="0" presId="urn:microsoft.com/office/officeart/2005/8/layout/radial5"/>
    <dgm:cxn modelId="{075395D1-0424-4149-A55C-5102C5E3DF9F}" type="presParOf" srcId="{DBF6A596-5DE9-4E89-9375-AFB6C6B2F320}" destId="{4B4697DC-E7B2-4BC9-B357-C91C5176F9FE}" srcOrd="1" destOrd="0" presId="urn:microsoft.com/office/officeart/2005/8/layout/radial5"/>
    <dgm:cxn modelId="{7ACE0B1A-5CDA-4AA3-ABFF-282C88510E6E}" type="presParOf" srcId="{4B4697DC-E7B2-4BC9-B357-C91C5176F9FE}" destId="{9E625981-CA10-4E73-A3F1-722E731B27E2}" srcOrd="0" destOrd="0" presId="urn:microsoft.com/office/officeart/2005/8/layout/radial5"/>
    <dgm:cxn modelId="{4A0F4DE0-B8B0-44AA-AC41-736FA8B66912}" type="presParOf" srcId="{DBF6A596-5DE9-4E89-9375-AFB6C6B2F320}" destId="{0B6891C7-E020-4B5A-A84B-BB3E8BC0CC40}" srcOrd="2" destOrd="0" presId="urn:microsoft.com/office/officeart/2005/8/layout/radial5"/>
    <dgm:cxn modelId="{99934BA2-DD4F-4175-85FA-E9A7A8FF8044}" type="presParOf" srcId="{DBF6A596-5DE9-4E89-9375-AFB6C6B2F320}" destId="{19713132-BCE9-48E3-8A77-F61EAB3DF3EB}" srcOrd="3" destOrd="0" presId="urn:microsoft.com/office/officeart/2005/8/layout/radial5"/>
    <dgm:cxn modelId="{622F8E91-8858-4F73-9900-92D0BF652355}" type="presParOf" srcId="{19713132-BCE9-48E3-8A77-F61EAB3DF3EB}" destId="{668B6FD3-4326-453E-8B8F-311738A0CF5B}" srcOrd="0" destOrd="0" presId="urn:microsoft.com/office/officeart/2005/8/layout/radial5"/>
    <dgm:cxn modelId="{147E2538-1ABD-48B6-9CBC-7116DED18AFD}" type="presParOf" srcId="{DBF6A596-5DE9-4E89-9375-AFB6C6B2F320}" destId="{6E58511F-E8DD-47CD-BE0A-93036540F93D}" srcOrd="4" destOrd="0" presId="urn:microsoft.com/office/officeart/2005/8/layout/radial5"/>
    <dgm:cxn modelId="{4FDF50D8-7D9E-4FB3-B7CA-FC683CF7613E}" type="presParOf" srcId="{DBF6A596-5DE9-4E89-9375-AFB6C6B2F320}" destId="{B9859E96-1F66-41E0-93B0-5A71C18B8259}" srcOrd="5" destOrd="0" presId="urn:microsoft.com/office/officeart/2005/8/layout/radial5"/>
    <dgm:cxn modelId="{68C09E36-5263-4777-A527-02A15731E140}" type="presParOf" srcId="{B9859E96-1F66-41E0-93B0-5A71C18B8259}" destId="{C051E922-1B08-4DF9-BD2F-047DD2C93DEA}" srcOrd="0" destOrd="0" presId="urn:microsoft.com/office/officeart/2005/8/layout/radial5"/>
    <dgm:cxn modelId="{4AE1D429-E89F-4400-B847-3099F58AFE40}" type="presParOf" srcId="{DBF6A596-5DE9-4E89-9375-AFB6C6B2F320}" destId="{FB9904CD-D1AD-4CB1-85ED-5CB032F3DB83}" srcOrd="6" destOrd="0" presId="urn:microsoft.com/office/officeart/2005/8/layout/radial5"/>
    <dgm:cxn modelId="{F7F1E594-D050-4A29-9BF1-229CBF71E3E6}" type="presParOf" srcId="{DBF6A596-5DE9-4E89-9375-AFB6C6B2F320}" destId="{6CD1BE04-E817-4EE5-BF3A-CF194C21AFFE}" srcOrd="7" destOrd="0" presId="urn:microsoft.com/office/officeart/2005/8/layout/radial5"/>
    <dgm:cxn modelId="{4F3A1CA4-9D95-4911-B641-27FF9F8EE129}" type="presParOf" srcId="{6CD1BE04-E817-4EE5-BF3A-CF194C21AFFE}" destId="{6BAE27A8-5337-42A8-9FB0-61B0E7F27E84}" srcOrd="0" destOrd="0" presId="urn:microsoft.com/office/officeart/2005/8/layout/radial5"/>
    <dgm:cxn modelId="{9C3079F6-92CE-402C-976C-84D5F0751080}" type="presParOf" srcId="{DBF6A596-5DE9-4E89-9375-AFB6C6B2F320}" destId="{8572442C-E0A2-487D-85D8-EF38BA0DB4CD}" srcOrd="8" destOrd="0" presId="urn:microsoft.com/office/officeart/2005/8/layout/radial5"/>
    <dgm:cxn modelId="{4D2543E5-8D05-49F4-9CCF-63757E484C29}" type="presParOf" srcId="{DBF6A596-5DE9-4E89-9375-AFB6C6B2F320}" destId="{637BCCB3-320A-458D-A3DA-20F707A9D31B}" srcOrd="9" destOrd="0" presId="urn:microsoft.com/office/officeart/2005/8/layout/radial5"/>
    <dgm:cxn modelId="{6C911358-9379-4E41-86D0-305E07D06BD6}" type="presParOf" srcId="{637BCCB3-320A-458D-A3DA-20F707A9D31B}" destId="{15B0EB37-AF9D-4A4F-9414-10C22BA8A9E3}" srcOrd="0" destOrd="0" presId="urn:microsoft.com/office/officeart/2005/8/layout/radial5"/>
    <dgm:cxn modelId="{C3BD97C0-90E5-48F5-B144-5F105AA2B36B}" type="presParOf" srcId="{DBF6A596-5DE9-4E89-9375-AFB6C6B2F320}" destId="{C4AF2F87-3C3F-4C05-9846-102AA8A55CA3}" srcOrd="10" destOrd="0" presId="urn:microsoft.com/office/officeart/2005/8/layout/radial5"/>
    <dgm:cxn modelId="{A9C0879F-2CCD-4E40-87C3-07D1CC15D8CB}" type="presParOf" srcId="{DBF6A596-5DE9-4E89-9375-AFB6C6B2F320}" destId="{C4D8787C-B5B7-438B-8934-DC52D9BD8306}" srcOrd="11" destOrd="0" presId="urn:microsoft.com/office/officeart/2005/8/layout/radial5"/>
    <dgm:cxn modelId="{5CB99E82-268E-4B26-90D3-5353342C847A}" type="presParOf" srcId="{C4D8787C-B5B7-438B-8934-DC52D9BD8306}" destId="{CB29CCB7-F02E-480E-A5B1-55CD23A678F6}" srcOrd="0" destOrd="0" presId="urn:microsoft.com/office/officeart/2005/8/layout/radial5"/>
    <dgm:cxn modelId="{A77CFC2A-0554-4B30-8E71-346A47B2854B}" type="presParOf" srcId="{DBF6A596-5DE9-4E89-9375-AFB6C6B2F320}" destId="{A14CD788-F3CE-472D-BEBC-C7A5A845B75D}" srcOrd="12" destOrd="0" presId="urn:microsoft.com/office/officeart/2005/8/layout/radial5"/>
    <dgm:cxn modelId="{073615CC-A3D1-4B4C-95CF-98FCECC53B36}" type="presParOf" srcId="{DBF6A596-5DE9-4E89-9375-AFB6C6B2F320}" destId="{A7732C1F-1615-47A1-B266-F15A23BCB2E2}" srcOrd="13" destOrd="0" presId="urn:microsoft.com/office/officeart/2005/8/layout/radial5"/>
    <dgm:cxn modelId="{64EE3C16-E09C-438B-9F06-D2FBCF739C7F}" type="presParOf" srcId="{A7732C1F-1615-47A1-B266-F15A23BCB2E2}" destId="{A317A6C8-E33A-43A6-B5A8-64796429C70C}" srcOrd="0" destOrd="0" presId="urn:microsoft.com/office/officeart/2005/8/layout/radial5"/>
    <dgm:cxn modelId="{3B5F6ECF-803D-48DA-9A2A-9946CC7E4D0F}" type="presParOf" srcId="{DBF6A596-5DE9-4E89-9375-AFB6C6B2F320}" destId="{36048CB8-4157-49B2-9075-77F6EA1F564F}" srcOrd="14" destOrd="0" presId="urn:microsoft.com/office/officeart/2005/8/layout/radial5"/>
    <dgm:cxn modelId="{BF8E8ADD-F579-4CF9-930B-7CBFA11934DA}" type="presParOf" srcId="{DBF6A596-5DE9-4E89-9375-AFB6C6B2F320}" destId="{02CBF8FC-39B9-4CC9-B68C-FE4BB1A70E2F}" srcOrd="15" destOrd="0" presId="urn:microsoft.com/office/officeart/2005/8/layout/radial5"/>
    <dgm:cxn modelId="{78510D33-7B68-4D12-9BF1-A9F2F6CF5FDE}" type="presParOf" srcId="{02CBF8FC-39B9-4CC9-B68C-FE4BB1A70E2F}" destId="{D7B56622-06CB-4EC8-8841-69E560CCB9EB}" srcOrd="0" destOrd="0" presId="urn:microsoft.com/office/officeart/2005/8/layout/radial5"/>
    <dgm:cxn modelId="{CAE25C47-A6B4-4767-A70E-7EB8E81517C7}" type="presParOf" srcId="{DBF6A596-5DE9-4E89-9375-AFB6C6B2F320}" destId="{F21A56A8-BAC0-464A-826F-E40F9A02920A}" srcOrd="16" destOrd="0" presId="urn:microsoft.com/office/officeart/2005/8/layout/radial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9028C8-4AA8-4691-B805-BB6B9AA8AD58}">
      <dsp:nvSpPr>
        <dsp:cNvPr id="0" name=""/>
        <dsp:cNvSpPr/>
      </dsp:nvSpPr>
      <dsp:spPr>
        <a:xfrm>
          <a:off x="4789884" y="2064268"/>
          <a:ext cx="1393031" cy="1393031"/>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Financial Inclusion &amp; Digitization</a:t>
          </a:r>
          <a:endParaRPr lang="en-US" sz="1600" kern="1200" dirty="0"/>
        </a:p>
      </dsp:txBody>
      <dsp:txXfrm>
        <a:off x="4993889" y="2268273"/>
        <a:ext cx="985021" cy="985021"/>
      </dsp:txXfrm>
    </dsp:sp>
    <dsp:sp modelId="{4B4697DC-E7B2-4BC9-B357-C91C5176F9FE}">
      <dsp:nvSpPr>
        <dsp:cNvPr id="0" name=""/>
        <dsp:cNvSpPr/>
      </dsp:nvSpPr>
      <dsp:spPr>
        <a:xfrm rot="16200000">
          <a:off x="5272424" y="1435838"/>
          <a:ext cx="427950" cy="473630"/>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a:off x="5336617" y="1594757"/>
        <a:ext cx="299565" cy="284178"/>
      </dsp:txXfrm>
    </dsp:sp>
    <dsp:sp modelId="{0B6891C7-E020-4B5A-A84B-BB3E8BC0CC40}">
      <dsp:nvSpPr>
        <dsp:cNvPr id="0" name=""/>
        <dsp:cNvSpPr/>
      </dsp:nvSpPr>
      <dsp:spPr>
        <a:xfrm>
          <a:off x="4859535" y="3086"/>
          <a:ext cx="1253728" cy="1253728"/>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smtClean="0"/>
            <a:t>SME &amp; Youth</a:t>
          </a:r>
          <a:endParaRPr lang="en-US" sz="1300" kern="1200" dirty="0"/>
        </a:p>
      </dsp:txBody>
      <dsp:txXfrm>
        <a:off x="5043139" y="186690"/>
        <a:ext cx="886520" cy="886520"/>
      </dsp:txXfrm>
    </dsp:sp>
    <dsp:sp modelId="{19713132-BCE9-48E3-8A77-F61EAB3DF3EB}">
      <dsp:nvSpPr>
        <dsp:cNvPr id="0" name=""/>
        <dsp:cNvSpPr/>
      </dsp:nvSpPr>
      <dsp:spPr>
        <a:xfrm rot="18900000">
          <a:off x="6041849" y="1754544"/>
          <a:ext cx="427950" cy="473630"/>
        </a:xfrm>
        <a:prstGeom prst="rightArrow">
          <a:avLst>
            <a:gd name="adj1" fmla="val 60000"/>
            <a:gd name="adj2" fmla="val 50000"/>
          </a:avLst>
        </a:prstGeom>
        <a:solidFill>
          <a:schemeClr val="accent4">
            <a:hueOff val="-637824"/>
            <a:satOff val="3843"/>
            <a:lumOff val="30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a:off x="6060651" y="1894661"/>
        <a:ext cx="299565" cy="284178"/>
      </dsp:txXfrm>
    </dsp:sp>
    <dsp:sp modelId="{6E58511F-E8DD-47CD-BE0A-93036540F93D}">
      <dsp:nvSpPr>
        <dsp:cNvPr id="0" name=""/>
        <dsp:cNvSpPr/>
      </dsp:nvSpPr>
      <dsp:spPr>
        <a:xfrm>
          <a:off x="6366262" y="627193"/>
          <a:ext cx="1253728" cy="1253728"/>
        </a:xfrm>
        <a:prstGeom prst="ellipse">
          <a:avLst/>
        </a:prstGeom>
        <a:solidFill>
          <a:schemeClr val="accent4">
            <a:hueOff val="-637824"/>
            <a:satOff val="3843"/>
            <a:lumOff val="30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smtClean="0"/>
            <a:t>ICT &amp; Telecom</a:t>
          </a:r>
          <a:endParaRPr lang="en-US" sz="1300" kern="1200" dirty="0"/>
        </a:p>
      </dsp:txBody>
      <dsp:txXfrm>
        <a:off x="6549866" y="810797"/>
        <a:ext cx="886520" cy="886520"/>
      </dsp:txXfrm>
    </dsp:sp>
    <dsp:sp modelId="{B9859E96-1F66-41E0-93B0-5A71C18B8259}">
      <dsp:nvSpPr>
        <dsp:cNvPr id="0" name=""/>
        <dsp:cNvSpPr/>
      </dsp:nvSpPr>
      <dsp:spPr>
        <a:xfrm>
          <a:off x="6360555" y="2523969"/>
          <a:ext cx="427950" cy="473630"/>
        </a:xfrm>
        <a:prstGeom prst="rightArrow">
          <a:avLst>
            <a:gd name="adj1" fmla="val 60000"/>
            <a:gd name="adj2" fmla="val 50000"/>
          </a:avLst>
        </a:prstGeom>
        <a:solidFill>
          <a:schemeClr val="accent4">
            <a:hueOff val="-1275649"/>
            <a:satOff val="7685"/>
            <a:lumOff val="61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a:off x="6360555" y="2618695"/>
        <a:ext cx="299565" cy="284178"/>
      </dsp:txXfrm>
    </dsp:sp>
    <dsp:sp modelId="{FB9904CD-D1AD-4CB1-85ED-5CB032F3DB83}">
      <dsp:nvSpPr>
        <dsp:cNvPr id="0" name=""/>
        <dsp:cNvSpPr/>
      </dsp:nvSpPr>
      <dsp:spPr>
        <a:xfrm>
          <a:off x="6990369" y="2133920"/>
          <a:ext cx="1253728" cy="1253728"/>
        </a:xfrm>
        <a:prstGeom prst="ellipse">
          <a:avLst/>
        </a:prstGeom>
        <a:solidFill>
          <a:schemeClr val="accent4">
            <a:hueOff val="-1275649"/>
            <a:satOff val="7685"/>
            <a:lumOff val="61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smtClean="0"/>
            <a:t>Facilitation &amp; Regulation</a:t>
          </a:r>
          <a:endParaRPr lang="en-US" sz="1300" kern="1200" dirty="0"/>
        </a:p>
      </dsp:txBody>
      <dsp:txXfrm>
        <a:off x="7173973" y="2317524"/>
        <a:ext cx="886520" cy="886520"/>
      </dsp:txXfrm>
    </dsp:sp>
    <dsp:sp modelId="{6CD1BE04-E817-4EE5-BF3A-CF194C21AFFE}">
      <dsp:nvSpPr>
        <dsp:cNvPr id="0" name=""/>
        <dsp:cNvSpPr/>
      </dsp:nvSpPr>
      <dsp:spPr>
        <a:xfrm rot="2700000">
          <a:off x="6041849" y="3293393"/>
          <a:ext cx="427950" cy="473630"/>
        </a:xfrm>
        <a:prstGeom prst="rightArrow">
          <a:avLst>
            <a:gd name="adj1" fmla="val 60000"/>
            <a:gd name="adj2" fmla="val 50000"/>
          </a:avLst>
        </a:prstGeom>
        <a:solidFill>
          <a:schemeClr val="accent4">
            <a:hueOff val="-1913473"/>
            <a:satOff val="11528"/>
            <a:lumOff val="924"/>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a:off x="6060651" y="3342728"/>
        <a:ext cx="299565" cy="284178"/>
      </dsp:txXfrm>
    </dsp:sp>
    <dsp:sp modelId="{8572442C-E0A2-487D-85D8-EF38BA0DB4CD}">
      <dsp:nvSpPr>
        <dsp:cNvPr id="0" name=""/>
        <dsp:cNvSpPr/>
      </dsp:nvSpPr>
      <dsp:spPr>
        <a:xfrm>
          <a:off x="6366262" y="3640647"/>
          <a:ext cx="1253728" cy="1253728"/>
        </a:xfrm>
        <a:prstGeom prst="ellipse">
          <a:avLst/>
        </a:prstGeom>
        <a:solidFill>
          <a:schemeClr val="accent4">
            <a:hueOff val="-1913473"/>
            <a:satOff val="11528"/>
            <a:lumOff val="92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smtClean="0"/>
            <a:t>Logistics</a:t>
          </a:r>
          <a:endParaRPr lang="en-US" sz="1300" kern="1200" dirty="0"/>
        </a:p>
      </dsp:txBody>
      <dsp:txXfrm>
        <a:off x="6549866" y="3824251"/>
        <a:ext cx="886520" cy="886520"/>
      </dsp:txXfrm>
    </dsp:sp>
    <dsp:sp modelId="{637BCCB3-320A-458D-A3DA-20F707A9D31B}">
      <dsp:nvSpPr>
        <dsp:cNvPr id="0" name=""/>
        <dsp:cNvSpPr/>
      </dsp:nvSpPr>
      <dsp:spPr>
        <a:xfrm rot="5400000">
          <a:off x="5272424" y="3612100"/>
          <a:ext cx="427950" cy="473630"/>
        </a:xfrm>
        <a:prstGeom prst="rightArrow">
          <a:avLst>
            <a:gd name="adj1" fmla="val 60000"/>
            <a:gd name="adj2" fmla="val 50000"/>
          </a:avLst>
        </a:prstGeom>
        <a:solidFill>
          <a:schemeClr val="accent4">
            <a:hueOff val="-2551297"/>
            <a:satOff val="15371"/>
            <a:lumOff val="1232"/>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a:off x="5336617" y="3642634"/>
        <a:ext cx="299565" cy="284178"/>
      </dsp:txXfrm>
    </dsp:sp>
    <dsp:sp modelId="{C4AF2F87-3C3F-4C05-9846-102AA8A55CA3}">
      <dsp:nvSpPr>
        <dsp:cNvPr id="0" name=""/>
        <dsp:cNvSpPr/>
      </dsp:nvSpPr>
      <dsp:spPr>
        <a:xfrm>
          <a:off x="4859535" y="4264754"/>
          <a:ext cx="1253728" cy="1253728"/>
        </a:xfrm>
        <a:prstGeom prst="ellipse">
          <a:avLst/>
        </a:prstGeom>
        <a:solidFill>
          <a:schemeClr val="accent4">
            <a:hueOff val="-2551297"/>
            <a:satOff val="15371"/>
            <a:lumOff val="123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smtClean="0"/>
            <a:t>Taxation</a:t>
          </a:r>
          <a:endParaRPr lang="en-US" sz="1300" kern="1200" dirty="0"/>
        </a:p>
      </dsp:txBody>
      <dsp:txXfrm>
        <a:off x="5043139" y="4448358"/>
        <a:ext cx="886520" cy="886520"/>
      </dsp:txXfrm>
    </dsp:sp>
    <dsp:sp modelId="{C4D8787C-B5B7-438B-8934-DC52D9BD8306}">
      <dsp:nvSpPr>
        <dsp:cNvPr id="0" name=""/>
        <dsp:cNvSpPr/>
      </dsp:nvSpPr>
      <dsp:spPr>
        <a:xfrm rot="8100000">
          <a:off x="4502999" y="3293393"/>
          <a:ext cx="427950" cy="473630"/>
        </a:xfrm>
        <a:prstGeom prst="rightArrow">
          <a:avLst>
            <a:gd name="adj1" fmla="val 60000"/>
            <a:gd name="adj2" fmla="val 50000"/>
          </a:avLst>
        </a:prstGeom>
        <a:solidFill>
          <a:schemeClr val="accent4">
            <a:hueOff val="-3189121"/>
            <a:satOff val="19214"/>
            <a:lumOff val="154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rot="10800000">
        <a:off x="4612582" y="3342728"/>
        <a:ext cx="299565" cy="284178"/>
      </dsp:txXfrm>
    </dsp:sp>
    <dsp:sp modelId="{A14CD788-F3CE-472D-BEBC-C7A5A845B75D}">
      <dsp:nvSpPr>
        <dsp:cNvPr id="0" name=""/>
        <dsp:cNvSpPr/>
      </dsp:nvSpPr>
      <dsp:spPr>
        <a:xfrm>
          <a:off x="3352808" y="3640647"/>
          <a:ext cx="1253728" cy="1253728"/>
        </a:xfrm>
        <a:prstGeom prst="ellipse">
          <a:avLst/>
        </a:prstGeom>
        <a:solidFill>
          <a:schemeClr val="accent4">
            <a:hueOff val="-3189121"/>
            <a:satOff val="19214"/>
            <a:lumOff val="154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smtClean="0"/>
            <a:t>Global Connectivity</a:t>
          </a:r>
          <a:endParaRPr lang="en-US" sz="1300" kern="1200" dirty="0"/>
        </a:p>
      </dsp:txBody>
      <dsp:txXfrm>
        <a:off x="3536412" y="3824251"/>
        <a:ext cx="886520" cy="886520"/>
      </dsp:txXfrm>
    </dsp:sp>
    <dsp:sp modelId="{A7732C1F-1615-47A1-B266-F15A23BCB2E2}">
      <dsp:nvSpPr>
        <dsp:cNvPr id="0" name=""/>
        <dsp:cNvSpPr/>
      </dsp:nvSpPr>
      <dsp:spPr>
        <a:xfrm rot="10800000">
          <a:off x="4184293" y="2523969"/>
          <a:ext cx="427950" cy="473630"/>
        </a:xfrm>
        <a:prstGeom prst="rightArrow">
          <a:avLst>
            <a:gd name="adj1" fmla="val 60000"/>
            <a:gd name="adj2" fmla="val 50000"/>
          </a:avLst>
        </a:prstGeom>
        <a:solidFill>
          <a:schemeClr val="accent4">
            <a:hueOff val="-3826945"/>
            <a:satOff val="23056"/>
            <a:lumOff val="184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rot="10800000">
        <a:off x="4312678" y="2618695"/>
        <a:ext cx="299565" cy="284178"/>
      </dsp:txXfrm>
    </dsp:sp>
    <dsp:sp modelId="{36048CB8-4157-49B2-9075-77F6EA1F564F}">
      <dsp:nvSpPr>
        <dsp:cNvPr id="0" name=""/>
        <dsp:cNvSpPr/>
      </dsp:nvSpPr>
      <dsp:spPr>
        <a:xfrm>
          <a:off x="2728702" y="2133920"/>
          <a:ext cx="1253728" cy="1253728"/>
        </a:xfrm>
        <a:prstGeom prst="ellipse">
          <a:avLst/>
        </a:prstGeom>
        <a:solidFill>
          <a:schemeClr val="accent4">
            <a:hueOff val="-3826945"/>
            <a:satOff val="23056"/>
            <a:lumOff val="184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smtClean="0"/>
            <a:t>Data Protection and Investment</a:t>
          </a:r>
          <a:endParaRPr lang="en-US" sz="1300" kern="1200" dirty="0"/>
        </a:p>
      </dsp:txBody>
      <dsp:txXfrm>
        <a:off x="2912306" y="2317524"/>
        <a:ext cx="886520" cy="886520"/>
      </dsp:txXfrm>
    </dsp:sp>
    <dsp:sp modelId="{02CBF8FC-39B9-4CC9-B68C-FE4BB1A70E2F}">
      <dsp:nvSpPr>
        <dsp:cNvPr id="0" name=""/>
        <dsp:cNvSpPr/>
      </dsp:nvSpPr>
      <dsp:spPr>
        <a:xfrm rot="13500000">
          <a:off x="4502999" y="1754544"/>
          <a:ext cx="427950" cy="473630"/>
        </a:xfrm>
        <a:prstGeom prst="rightArrow">
          <a:avLst>
            <a:gd name="adj1" fmla="val 60000"/>
            <a:gd name="adj2" fmla="val 50000"/>
          </a:avLst>
        </a:prstGeom>
        <a:solidFill>
          <a:schemeClr val="accent4">
            <a:hueOff val="-4464770"/>
            <a:satOff val="26899"/>
            <a:lumOff val="215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rot="10800000">
        <a:off x="4612582" y="1894661"/>
        <a:ext cx="299565" cy="284178"/>
      </dsp:txXfrm>
    </dsp:sp>
    <dsp:sp modelId="{F21A56A8-BAC0-464A-826F-E40F9A02920A}">
      <dsp:nvSpPr>
        <dsp:cNvPr id="0" name=""/>
        <dsp:cNvSpPr/>
      </dsp:nvSpPr>
      <dsp:spPr>
        <a:xfrm>
          <a:off x="3352808" y="627193"/>
          <a:ext cx="1253728" cy="1253728"/>
        </a:xfrm>
        <a:prstGeom prst="ellipse">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smtClean="0"/>
            <a:t>Consumer Protection</a:t>
          </a:r>
          <a:endParaRPr lang="en-US" sz="1300" kern="1200" dirty="0"/>
        </a:p>
      </dsp:txBody>
      <dsp:txXfrm>
        <a:off x="3536412" y="810797"/>
        <a:ext cx="886520" cy="886520"/>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7072"/>
          </a:xfrm>
          <a:prstGeom prst="rect">
            <a:avLst/>
          </a:prstGeom>
        </p:spPr>
        <p:txBody>
          <a:bodyPr vert="horz" lIns="92930" tIns="46465" rIns="92930" bIns="46465" rtlCol="0"/>
          <a:lstStyle>
            <a:lvl1pPr algn="l">
              <a:defRPr sz="1200"/>
            </a:lvl1pPr>
          </a:lstStyle>
          <a:p>
            <a:endParaRPr lang="en-US" dirty="0"/>
          </a:p>
        </p:txBody>
      </p:sp>
      <p:sp>
        <p:nvSpPr>
          <p:cNvPr id="3" name="Date Placeholder 2"/>
          <p:cNvSpPr>
            <a:spLocks noGrp="1"/>
          </p:cNvSpPr>
          <p:nvPr>
            <p:ph type="dt" sz="quarter" idx="1"/>
          </p:nvPr>
        </p:nvSpPr>
        <p:spPr>
          <a:xfrm>
            <a:off x="3939466" y="0"/>
            <a:ext cx="3013763" cy="467072"/>
          </a:xfrm>
          <a:prstGeom prst="rect">
            <a:avLst/>
          </a:prstGeom>
        </p:spPr>
        <p:txBody>
          <a:bodyPr vert="horz" lIns="92930" tIns="46465" rIns="92930" bIns="46465" rtlCol="0"/>
          <a:lstStyle>
            <a:lvl1pPr algn="r">
              <a:defRPr sz="1200"/>
            </a:lvl1pPr>
          </a:lstStyle>
          <a:p>
            <a:fld id="{1E10CE53-ECE6-46F1-9231-C015C1E90293}" type="datetimeFigureOut">
              <a:rPr lang="en-US" smtClean="0"/>
              <a:pPr/>
              <a:t>9/27/2019</a:t>
            </a:fld>
            <a:endParaRPr lang="en-US" dirty="0"/>
          </a:p>
        </p:txBody>
      </p:sp>
      <p:sp>
        <p:nvSpPr>
          <p:cNvPr id="4" name="Footer Placeholder 3"/>
          <p:cNvSpPr>
            <a:spLocks noGrp="1"/>
          </p:cNvSpPr>
          <p:nvPr>
            <p:ph type="ftr" sz="quarter" idx="2"/>
          </p:nvPr>
        </p:nvSpPr>
        <p:spPr>
          <a:xfrm>
            <a:off x="0" y="8842030"/>
            <a:ext cx="3013763" cy="467071"/>
          </a:xfrm>
          <a:prstGeom prst="rect">
            <a:avLst/>
          </a:prstGeom>
        </p:spPr>
        <p:txBody>
          <a:bodyPr vert="horz" lIns="92930" tIns="46465" rIns="92930" bIns="46465"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9466" y="8842030"/>
            <a:ext cx="3013763" cy="467071"/>
          </a:xfrm>
          <a:prstGeom prst="rect">
            <a:avLst/>
          </a:prstGeom>
        </p:spPr>
        <p:txBody>
          <a:bodyPr vert="horz" lIns="92930" tIns="46465" rIns="92930" bIns="46465" rtlCol="0" anchor="b"/>
          <a:lstStyle>
            <a:lvl1pPr algn="r">
              <a:defRPr sz="1200"/>
            </a:lvl1pPr>
          </a:lstStyle>
          <a:p>
            <a:fld id="{17D4994C-B11F-4CFE-B577-AD4B25C0633E}" type="slidenum">
              <a:rPr lang="en-US" smtClean="0"/>
              <a:pPr/>
              <a:t>‹#›</a:t>
            </a:fld>
            <a:endParaRPr lang="en-US" dirty="0"/>
          </a:p>
        </p:txBody>
      </p:sp>
    </p:spTree>
    <p:extLst>
      <p:ext uri="{BB962C8B-B14F-4D97-AF65-F5344CB8AC3E}">
        <p14:creationId xmlns:p14="http://schemas.microsoft.com/office/powerpoint/2010/main" xmlns="" val="35942791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40175" y="0"/>
            <a:ext cx="3013075" cy="466725"/>
          </a:xfrm>
          <a:prstGeom prst="rect">
            <a:avLst/>
          </a:prstGeom>
        </p:spPr>
        <p:txBody>
          <a:bodyPr vert="horz" lIns="91440" tIns="45720" rIns="91440" bIns="45720" rtlCol="0"/>
          <a:lstStyle>
            <a:lvl1pPr algn="r">
              <a:defRPr sz="1200"/>
            </a:lvl1pPr>
          </a:lstStyle>
          <a:p>
            <a:fld id="{97A2A489-017B-4387-975E-93A5364BFB4C}" type="datetimeFigureOut">
              <a:rPr lang="en-US" smtClean="0"/>
              <a:pPr/>
              <a:t>9/27/2019</a:t>
            </a:fld>
            <a:endParaRPr lang="en-US"/>
          </a:p>
        </p:txBody>
      </p:sp>
      <p:sp>
        <p:nvSpPr>
          <p:cNvPr id="4" name="Slide Image Placeholder 3"/>
          <p:cNvSpPr>
            <a:spLocks noGrp="1" noRot="1" noChangeAspect="1"/>
          </p:cNvSpPr>
          <p:nvPr>
            <p:ph type="sldImg" idx="2"/>
          </p:nvPr>
        </p:nvSpPr>
        <p:spPr>
          <a:xfrm>
            <a:off x="685800" y="1163638"/>
            <a:ext cx="5583238" cy="31416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5325" y="4479925"/>
            <a:ext cx="5564188" cy="3665538"/>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375"/>
            <a:ext cx="30130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40175" y="8842375"/>
            <a:ext cx="3013075" cy="466725"/>
          </a:xfrm>
          <a:prstGeom prst="rect">
            <a:avLst/>
          </a:prstGeom>
        </p:spPr>
        <p:txBody>
          <a:bodyPr vert="horz" lIns="91440" tIns="45720" rIns="91440" bIns="45720" rtlCol="0" anchor="b"/>
          <a:lstStyle>
            <a:lvl1pPr algn="r">
              <a:defRPr sz="1200"/>
            </a:lvl1pPr>
          </a:lstStyle>
          <a:p>
            <a:fld id="{4C0286B8-B2A2-435A-89C1-F1FD23D4AB18}" type="slidenum">
              <a:rPr lang="en-US" smtClean="0"/>
              <a:pPr/>
              <a:t>‹#›</a:t>
            </a:fld>
            <a:endParaRPr lang="en-US"/>
          </a:p>
        </p:txBody>
      </p:sp>
    </p:spTree>
    <p:extLst>
      <p:ext uri="{BB962C8B-B14F-4D97-AF65-F5344CB8AC3E}">
        <p14:creationId xmlns:p14="http://schemas.microsoft.com/office/powerpoint/2010/main" xmlns="" val="4735019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B5231F8-7008-4F46-8E88-CB1B875AE143}" type="datetimeFigureOut">
              <a:rPr lang="en-US" smtClean="0"/>
              <a:pPr/>
              <a:t>9/27/2019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9D901D-B805-4EAF-B6D7-989A38E4411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5231F8-7008-4F46-8E88-CB1B875AE143}" type="datetimeFigureOut">
              <a:rPr lang="en-US" smtClean="0"/>
              <a:pPr/>
              <a:t>9/27/2019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9D901D-B805-4EAF-B6D7-989A38E4411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85600" y="274641"/>
            <a:ext cx="36576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12800" y="274641"/>
            <a:ext cx="10769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5231F8-7008-4F46-8E88-CB1B875AE143}" type="datetimeFigureOut">
              <a:rPr lang="en-US" smtClean="0"/>
              <a:pPr/>
              <a:t>9/27/2019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9D901D-B805-4EAF-B6D7-989A38E4411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5231F8-7008-4F46-8E88-CB1B875AE143}" type="datetimeFigureOut">
              <a:rPr lang="en-US" smtClean="0"/>
              <a:pPr/>
              <a:t>9/27/2019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9D901D-B805-4EAF-B6D7-989A38E4411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5231F8-7008-4F46-8E88-CB1B875AE143}" type="datetimeFigureOut">
              <a:rPr lang="en-US" smtClean="0"/>
              <a:pPr/>
              <a:t>9/27/2019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9D901D-B805-4EAF-B6D7-989A38E4411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128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82296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B5231F8-7008-4F46-8E88-CB1B875AE143}" type="datetimeFigureOut">
              <a:rPr lang="en-US" smtClean="0"/>
              <a:pPr/>
              <a:t>9/27/2019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9D901D-B805-4EAF-B6D7-989A38E4411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B5231F8-7008-4F46-8E88-CB1B875AE143}" type="datetimeFigureOut">
              <a:rPr lang="en-US" smtClean="0"/>
              <a:pPr/>
              <a:t>9/27/2019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D9D901D-B805-4EAF-B6D7-989A38E4411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B5231F8-7008-4F46-8E88-CB1B875AE143}" type="datetimeFigureOut">
              <a:rPr lang="en-US" smtClean="0"/>
              <a:pPr/>
              <a:t>9/27/2019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D9D901D-B805-4EAF-B6D7-989A38E4411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5231F8-7008-4F46-8E88-CB1B875AE143}" type="datetimeFigureOut">
              <a:rPr lang="en-US" smtClean="0"/>
              <a:pPr/>
              <a:t>9/27/2019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D9D901D-B805-4EAF-B6D7-989A38E4411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5231F8-7008-4F46-8E88-CB1B875AE143}" type="datetimeFigureOut">
              <a:rPr lang="en-US" smtClean="0"/>
              <a:pPr/>
              <a:t>9/27/2019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9D901D-B805-4EAF-B6D7-989A38E4411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5231F8-7008-4F46-8E88-CB1B875AE143}" type="datetimeFigureOut">
              <a:rPr lang="en-US" smtClean="0"/>
              <a:pPr/>
              <a:t>9/27/2019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9D901D-B805-4EAF-B6D7-989A38E4411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5231F8-7008-4F46-8E88-CB1B875AE143}" type="datetimeFigureOut">
              <a:rPr lang="en-US" smtClean="0"/>
              <a:pPr/>
              <a:t>9/27/2019</a:t>
            </a:fld>
            <a:endParaRPr lang="en-US" dirty="0"/>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9D901D-B805-4EAF-B6D7-989A38E4411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b="1" dirty="0" smtClean="0">
                <a:solidFill>
                  <a:srgbClr val="FFFF00"/>
                </a:solidFill>
                <a:latin typeface="Times New Roman" pitchFamily="18" charset="0"/>
                <a:cs typeface="Times New Roman" pitchFamily="18" charset="0"/>
              </a:rPr>
              <a:t>Draft e-Commerce Policy Framework of Pakistan</a:t>
            </a:r>
            <a:endParaRPr lang="en-US" sz="3600" b="1" dirty="0">
              <a:solidFill>
                <a:srgbClr val="FFFF00"/>
              </a:solidFill>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r>
              <a:rPr lang="en-US" dirty="0" smtClean="0">
                <a:solidFill>
                  <a:srgbClr val="FFFF00"/>
                </a:solidFill>
                <a:latin typeface="Times New Roman" pitchFamily="18" charset="0"/>
                <a:cs typeface="Times New Roman" pitchFamily="18" charset="0"/>
              </a:rPr>
              <a:t>Presentation by</a:t>
            </a:r>
          </a:p>
          <a:p>
            <a:r>
              <a:rPr lang="en-US" dirty="0" smtClean="0">
                <a:solidFill>
                  <a:srgbClr val="FFFF00"/>
                </a:solidFill>
                <a:latin typeface="Times New Roman" pitchFamily="18" charset="0"/>
                <a:cs typeface="Times New Roman" pitchFamily="18" charset="0"/>
              </a:rPr>
              <a:t>Ministry of Commerce &amp; Textile</a:t>
            </a:r>
          </a:p>
          <a:p>
            <a:r>
              <a:rPr lang="en-US" dirty="0" smtClean="0">
                <a:solidFill>
                  <a:srgbClr val="FFFF00"/>
                </a:solidFill>
                <a:latin typeface="Times New Roman" pitchFamily="18" charset="0"/>
                <a:cs typeface="Times New Roman" pitchFamily="18" charset="0"/>
              </a:rPr>
              <a:t>Commerce Division</a:t>
            </a:r>
            <a:endParaRPr lang="en-US" dirty="0">
              <a:solidFill>
                <a:srgbClr val="FFFF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91069"/>
            <a:ext cx="10972800" cy="1405720"/>
          </a:xfrm>
        </p:spPr>
        <p:txBody>
          <a:bodyPr>
            <a:noAutofit/>
          </a:bodyPr>
          <a:lstStyle/>
          <a:p>
            <a:r>
              <a:rPr lang="en-GB" sz="3600" b="1" cap="small" dirty="0" smtClean="0">
                <a:solidFill>
                  <a:srgbClr val="FFFF00"/>
                </a:solidFill>
                <a:latin typeface="Times New Roman" pitchFamily="18" charset="0"/>
                <a:cs typeface="Times New Roman" pitchFamily="18" charset="0"/>
              </a:rPr>
              <a:t/>
            </a:r>
            <a:br>
              <a:rPr lang="en-GB" sz="3600" b="1" cap="small" dirty="0" smtClean="0">
                <a:solidFill>
                  <a:srgbClr val="FFFF00"/>
                </a:solidFill>
                <a:latin typeface="Times New Roman" pitchFamily="18" charset="0"/>
                <a:cs typeface="Times New Roman" pitchFamily="18" charset="0"/>
              </a:rPr>
            </a:br>
            <a:r>
              <a:rPr lang="en-GB" sz="3600" b="1" dirty="0">
                <a:solidFill>
                  <a:srgbClr val="FFFF00"/>
                </a:solidFill>
                <a:latin typeface="Times New Roman" pitchFamily="18" charset="0"/>
                <a:cs typeface="Times New Roman" pitchFamily="18" charset="0"/>
              </a:rPr>
              <a:t>Financial inclusion and digitization through payment infrastructure development </a:t>
            </a:r>
            <a:r>
              <a:rPr lang="en-US" sz="3600" dirty="0" smtClean="0">
                <a:solidFill>
                  <a:srgbClr val="FFFF00"/>
                </a:solidFill>
                <a:latin typeface="Times New Roman" pitchFamily="18" charset="0"/>
                <a:cs typeface="Times New Roman" pitchFamily="18" charset="0"/>
              </a:rPr>
              <a:t/>
            </a:r>
            <a:br>
              <a:rPr lang="en-US" sz="3600" dirty="0" smtClean="0">
                <a:solidFill>
                  <a:srgbClr val="FFFF00"/>
                </a:solidFill>
                <a:latin typeface="Times New Roman" pitchFamily="18" charset="0"/>
                <a:cs typeface="Times New Roman" pitchFamily="18" charset="0"/>
              </a:rPr>
            </a:br>
            <a:endParaRPr lang="en-US" sz="3600" dirty="0">
              <a:solidFill>
                <a:srgbClr val="FFFF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pPr>
              <a:buNone/>
            </a:pPr>
            <a:r>
              <a:rPr lang="en-US" dirty="0" smtClean="0">
                <a:solidFill>
                  <a:srgbClr val="FFFF00"/>
                </a:solidFill>
                <a:latin typeface="Times New Roman" pitchFamily="18" charset="0"/>
                <a:cs typeface="Times New Roman" pitchFamily="18" charset="0"/>
              </a:rPr>
              <a:t>II - Key Features: </a:t>
            </a:r>
          </a:p>
          <a:p>
            <a:pPr marL="514350" indent="-514350">
              <a:buNone/>
            </a:pPr>
            <a:r>
              <a:rPr lang="en-GB" dirty="0" smtClean="0">
                <a:solidFill>
                  <a:srgbClr val="FFFF00"/>
                </a:solidFill>
                <a:latin typeface="Times New Roman" pitchFamily="18" charset="0"/>
                <a:cs typeface="Times New Roman" pitchFamily="18" charset="0"/>
              </a:rPr>
              <a:t>a.	Facilitation</a:t>
            </a:r>
          </a:p>
          <a:p>
            <a:pPr marL="514350" indent="-514350">
              <a:buFont typeface="Wingdings" pitchFamily="2" charset="2"/>
              <a:buChar char="§"/>
            </a:pPr>
            <a:r>
              <a:rPr lang="en-GB" dirty="0" smtClean="0">
                <a:solidFill>
                  <a:schemeClr val="bg1"/>
                </a:solidFill>
                <a:latin typeface="Times New Roman" pitchFamily="18" charset="0"/>
                <a:cs typeface="Times New Roman" pitchFamily="18" charset="0"/>
              </a:rPr>
              <a:t>Guidelines for merchants’ digital on boarding ,by SBP</a:t>
            </a:r>
          </a:p>
          <a:p>
            <a:pPr marL="514350" indent="-514350">
              <a:buFont typeface="Wingdings" pitchFamily="2" charset="2"/>
              <a:buChar char="§"/>
            </a:pPr>
            <a:r>
              <a:rPr lang="en-GB" dirty="0" smtClean="0">
                <a:solidFill>
                  <a:schemeClr val="bg1"/>
                </a:solidFill>
                <a:latin typeface="Times New Roman" pitchFamily="18" charset="0"/>
                <a:cs typeface="Times New Roman" pitchFamily="18" charset="0"/>
              </a:rPr>
              <a:t>Access to international payment gateways</a:t>
            </a:r>
          </a:p>
          <a:p>
            <a:pPr marL="514350" indent="-514350">
              <a:buNone/>
            </a:pPr>
            <a:r>
              <a:rPr lang="en-GB" dirty="0" smtClean="0">
                <a:solidFill>
                  <a:srgbClr val="FFFF00"/>
                </a:solidFill>
                <a:latin typeface="Times New Roman" pitchFamily="18" charset="0"/>
                <a:cs typeface="Times New Roman" pitchFamily="18" charset="0"/>
              </a:rPr>
              <a:t>b.	Regulation</a:t>
            </a:r>
          </a:p>
          <a:p>
            <a:pPr marL="514350" indent="-514350">
              <a:buFont typeface="Wingdings" pitchFamily="2" charset="2"/>
              <a:buChar char="§"/>
            </a:pPr>
            <a:r>
              <a:rPr lang="en-GB" dirty="0" smtClean="0">
                <a:solidFill>
                  <a:schemeClr val="bg1"/>
                </a:solidFill>
                <a:latin typeface="Times New Roman" pitchFamily="18" charset="0"/>
                <a:cs typeface="Times New Roman" pitchFamily="18" charset="0"/>
              </a:rPr>
              <a:t>Mechanism introduced for gradual shifting on digital payments</a:t>
            </a:r>
          </a:p>
          <a:p>
            <a:pPr marL="514350" indent="-514350">
              <a:buNone/>
            </a:pPr>
            <a:r>
              <a:rPr lang="en-GB" dirty="0" smtClean="0">
                <a:solidFill>
                  <a:srgbClr val="FFFF00"/>
                </a:solidFill>
                <a:latin typeface="Times New Roman" pitchFamily="18" charset="0"/>
                <a:cs typeface="Times New Roman" pitchFamily="18" charset="0"/>
              </a:rPr>
              <a:t>c.   Promotion</a:t>
            </a:r>
          </a:p>
          <a:p>
            <a:pPr marL="514350" indent="-514350">
              <a:buFont typeface="Wingdings" pitchFamily="2" charset="2"/>
              <a:buChar char="§"/>
            </a:pPr>
            <a:r>
              <a:rPr lang="en-GB" dirty="0" smtClean="0">
                <a:solidFill>
                  <a:schemeClr val="bg1"/>
                </a:solidFill>
                <a:latin typeface="Times New Roman" pitchFamily="18" charset="0"/>
                <a:cs typeface="Times New Roman" pitchFamily="18" charset="0"/>
              </a:rPr>
              <a:t>Regulation of free lancers by </a:t>
            </a:r>
            <a:r>
              <a:rPr lang="en-GB" dirty="0" err="1" smtClean="0">
                <a:solidFill>
                  <a:schemeClr val="bg1"/>
                </a:solidFill>
                <a:latin typeface="Times New Roman" pitchFamily="18" charset="0"/>
                <a:cs typeface="Times New Roman" pitchFamily="18" charset="0"/>
              </a:rPr>
              <a:t>MoC</a:t>
            </a:r>
            <a:r>
              <a:rPr lang="en-GB" dirty="0" smtClean="0">
                <a:solidFill>
                  <a:schemeClr val="bg1"/>
                </a:solidFill>
                <a:latin typeface="Times New Roman" pitchFamily="18" charset="0"/>
                <a:cs typeface="Times New Roman" pitchFamily="18" charset="0"/>
              </a:rPr>
              <a:t> (Pak at 4</a:t>
            </a:r>
            <a:r>
              <a:rPr lang="en-GB" baseline="30000" dirty="0" smtClean="0">
                <a:solidFill>
                  <a:schemeClr val="bg1"/>
                </a:solidFill>
                <a:latin typeface="Times New Roman" pitchFamily="18" charset="0"/>
                <a:cs typeface="Times New Roman" pitchFamily="18" charset="0"/>
              </a:rPr>
              <a:t>th</a:t>
            </a:r>
            <a:r>
              <a:rPr lang="en-GB" dirty="0" smtClean="0">
                <a:solidFill>
                  <a:schemeClr val="bg1"/>
                </a:solidFill>
                <a:latin typeface="Times New Roman" pitchFamily="18" charset="0"/>
                <a:cs typeface="Times New Roman" pitchFamily="18" charset="0"/>
              </a:rPr>
              <a:t> no in the world in free lancing services)</a:t>
            </a:r>
          </a:p>
          <a:p>
            <a:pPr marL="514350" indent="-514350">
              <a:buFont typeface="Wingdings" pitchFamily="2" charset="2"/>
              <a:buChar char="§"/>
            </a:pPr>
            <a:r>
              <a:rPr lang="en-GB" dirty="0" smtClean="0">
                <a:solidFill>
                  <a:schemeClr val="bg1"/>
                </a:solidFill>
                <a:latin typeface="Times New Roman" pitchFamily="18" charset="0"/>
                <a:cs typeface="Times New Roman" pitchFamily="18" charset="0"/>
              </a:rPr>
              <a:t>Retention of export earnings in foreign currency accounts</a:t>
            </a:r>
          </a:p>
          <a:p>
            <a:pPr marL="514350" indent="-514350">
              <a:buFont typeface="Wingdings" pitchFamily="2" charset="2"/>
              <a:buChar char="§"/>
            </a:pPr>
            <a:endParaRPr lang="en-GB" dirty="0" smtClean="0">
              <a:solidFill>
                <a:srgbClr val="FFFF00"/>
              </a:solidFill>
              <a:latin typeface="Times New Roman" pitchFamily="18" charset="0"/>
              <a:cs typeface="Times New Roman" pitchFamily="18" charset="0"/>
            </a:endParaRPr>
          </a:p>
          <a:p>
            <a:pPr marL="514350" indent="-514350">
              <a:buNone/>
            </a:pPr>
            <a:endParaRPr lang="en-GB" dirty="0" smtClean="0">
              <a:solidFill>
                <a:schemeClr val="bg1"/>
              </a:solidFill>
              <a:latin typeface="Times New Roman" pitchFamily="18" charset="0"/>
              <a:cs typeface="Times New Roman" pitchFamily="18" charset="0"/>
            </a:endParaRPr>
          </a:p>
          <a:p>
            <a:pPr marL="514350" indent="-514350">
              <a:buFont typeface="Wingdings" pitchFamily="2" charset="2"/>
              <a:buChar char="§"/>
            </a:pPr>
            <a:endParaRPr lang="en-GB" dirty="0" smtClean="0">
              <a:solidFill>
                <a:schemeClr val="bg1"/>
              </a:solidFill>
              <a:latin typeface="Times New Roman" pitchFamily="18" charset="0"/>
              <a:cs typeface="Times New Roman" pitchFamily="18" charset="0"/>
            </a:endParaRPr>
          </a:p>
          <a:p>
            <a:pPr marL="514350" indent="-514350">
              <a:buNone/>
            </a:pPr>
            <a:endParaRPr lang="en-GB" dirty="0" smtClean="0">
              <a:solidFill>
                <a:srgbClr val="FFFF00"/>
              </a:solidFill>
              <a:latin typeface="Times New Roman" pitchFamily="18" charset="0"/>
              <a:cs typeface="Times New Roman" pitchFamily="18" charset="0"/>
            </a:endParaRPr>
          </a:p>
          <a:p>
            <a:pPr marL="514350" indent="-514350">
              <a:buNone/>
            </a:pPr>
            <a:endParaRPr lang="en-GB" dirty="0" smtClean="0">
              <a:solidFill>
                <a:srgbClr val="FFFF00"/>
              </a:solidFill>
              <a:latin typeface="Times New Roman" pitchFamily="18" charset="0"/>
              <a:cs typeface="Times New Roman" pitchFamily="18" charset="0"/>
            </a:endParaRPr>
          </a:p>
          <a:p>
            <a:pPr marL="514350" indent="-514350">
              <a:buNone/>
            </a:pPr>
            <a:endParaRPr lang="en-US" dirty="0">
              <a:solidFill>
                <a:srgbClr val="FFFF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8974"/>
            <a:ext cx="10972800" cy="1143000"/>
          </a:xfrm>
        </p:spPr>
        <p:txBody>
          <a:bodyPr>
            <a:noAutofit/>
          </a:bodyPr>
          <a:lstStyle/>
          <a:p>
            <a:r>
              <a:rPr lang="en-US" sz="3600" b="1" dirty="0" smtClean="0">
                <a:solidFill>
                  <a:srgbClr val="FFFF00"/>
                </a:solidFill>
                <a:latin typeface="Times New Roman" pitchFamily="18" charset="0"/>
                <a:cs typeface="Times New Roman" pitchFamily="18" charset="0"/>
              </a:rPr>
              <a:t>Empowering Youth and SMEs through Business Support Programs and Trade Development</a:t>
            </a:r>
            <a:endParaRPr lang="en-US" sz="3600" b="1" dirty="0">
              <a:solidFill>
                <a:srgbClr val="FFFF00"/>
              </a:solidFill>
              <a:latin typeface="Times New Roman" pitchFamily="18" charset="0"/>
              <a:cs typeface="Times New Roman" pitchFamily="18" charset="0"/>
            </a:endParaRPr>
          </a:p>
        </p:txBody>
      </p:sp>
      <p:sp>
        <p:nvSpPr>
          <p:cNvPr id="3" name="Content Placeholder 2"/>
          <p:cNvSpPr>
            <a:spLocks noGrp="1"/>
          </p:cNvSpPr>
          <p:nvPr>
            <p:ph idx="1"/>
          </p:nvPr>
        </p:nvSpPr>
        <p:spPr>
          <a:xfrm>
            <a:off x="609600" y="1122523"/>
            <a:ext cx="10972800" cy="5735477"/>
          </a:xfrm>
        </p:spPr>
        <p:txBody>
          <a:bodyPr>
            <a:noAutofit/>
          </a:bodyPr>
          <a:lstStyle/>
          <a:p>
            <a:pPr algn="just">
              <a:buNone/>
            </a:pPr>
            <a:r>
              <a:rPr lang="en-US" sz="2500" dirty="0" smtClean="0">
                <a:solidFill>
                  <a:srgbClr val="FFFF00"/>
                </a:solidFill>
                <a:latin typeface="Times New Roman" pitchFamily="18" charset="0"/>
                <a:cs typeface="Times New Roman" pitchFamily="18" charset="0"/>
              </a:rPr>
              <a:t>III - Key Features: </a:t>
            </a:r>
          </a:p>
          <a:p>
            <a:pPr marL="514350" indent="-514350" algn="just">
              <a:buNone/>
            </a:pPr>
            <a:r>
              <a:rPr lang="en-US" sz="2500" dirty="0" smtClean="0">
                <a:solidFill>
                  <a:srgbClr val="FFFF00"/>
                </a:solidFill>
                <a:latin typeface="Times New Roman" pitchFamily="18" charset="0"/>
                <a:cs typeface="Times New Roman" pitchFamily="18" charset="0"/>
              </a:rPr>
              <a:t>a.	Facilitation</a:t>
            </a:r>
          </a:p>
          <a:p>
            <a:pPr marL="514350" indent="-514350" algn="just">
              <a:buFont typeface="Wingdings" pitchFamily="2" charset="2"/>
              <a:buChar char="§"/>
            </a:pPr>
            <a:r>
              <a:rPr lang="en-US" sz="2500" dirty="0" smtClean="0">
                <a:solidFill>
                  <a:schemeClr val="bg1">
                    <a:lumMod val="95000"/>
                  </a:schemeClr>
                </a:solidFill>
                <a:latin typeface="Times New Roman" pitchFamily="18" charset="0"/>
                <a:cs typeface="Times New Roman" pitchFamily="18" charset="0"/>
              </a:rPr>
              <a:t>Association of Freelances, being registered with </a:t>
            </a:r>
            <a:r>
              <a:rPr lang="en-US" sz="2500" dirty="0" err="1" smtClean="0">
                <a:solidFill>
                  <a:schemeClr val="bg1">
                    <a:lumMod val="95000"/>
                  </a:schemeClr>
                </a:solidFill>
                <a:latin typeface="Times New Roman" pitchFamily="18" charset="0"/>
                <a:cs typeface="Times New Roman" pitchFamily="18" charset="0"/>
              </a:rPr>
              <a:t>MoC</a:t>
            </a:r>
            <a:endParaRPr lang="en-US" sz="2500" dirty="0" smtClean="0">
              <a:solidFill>
                <a:schemeClr val="bg1">
                  <a:lumMod val="95000"/>
                </a:schemeClr>
              </a:solidFill>
              <a:latin typeface="Times New Roman" pitchFamily="18" charset="0"/>
              <a:cs typeface="Times New Roman" pitchFamily="18" charset="0"/>
            </a:endParaRPr>
          </a:p>
          <a:p>
            <a:pPr marL="514350" indent="-514350" algn="just">
              <a:buFont typeface="Wingdings" pitchFamily="2" charset="2"/>
              <a:buChar char="§"/>
            </a:pPr>
            <a:r>
              <a:rPr lang="en-US" sz="2500" dirty="0" smtClean="0">
                <a:solidFill>
                  <a:schemeClr val="bg1">
                    <a:lumMod val="95000"/>
                  </a:schemeClr>
                </a:solidFill>
                <a:latin typeface="Times New Roman" pitchFamily="18" charset="0"/>
                <a:cs typeface="Times New Roman" pitchFamily="18" charset="0"/>
              </a:rPr>
              <a:t>Creation of an e-Commerce business facilitation hub, by TDAP</a:t>
            </a:r>
          </a:p>
          <a:p>
            <a:pPr marL="514350" indent="-514350" algn="just">
              <a:buFont typeface="Wingdings" pitchFamily="2" charset="2"/>
              <a:buChar char="§"/>
            </a:pPr>
            <a:r>
              <a:rPr lang="en-US" sz="2500" dirty="0" smtClean="0">
                <a:solidFill>
                  <a:schemeClr val="bg1">
                    <a:lumMod val="95000"/>
                  </a:schemeClr>
                </a:solidFill>
                <a:latin typeface="Times New Roman" pitchFamily="18" charset="0"/>
                <a:cs typeface="Times New Roman" pitchFamily="18" charset="0"/>
              </a:rPr>
              <a:t>Exports enhancing e-Commerce trainings &amp; talent development programs for SMEs</a:t>
            </a:r>
          </a:p>
          <a:p>
            <a:pPr marL="514350" indent="-514350" algn="just">
              <a:buFont typeface="Wingdings" pitchFamily="2" charset="2"/>
              <a:buChar char="§"/>
            </a:pPr>
            <a:r>
              <a:rPr lang="en-US" sz="2500" dirty="0" smtClean="0">
                <a:solidFill>
                  <a:schemeClr val="bg1">
                    <a:lumMod val="95000"/>
                  </a:schemeClr>
                </a:solidFill>
                <a:latin typeface="Times New Roman" pitchFamily="18" charset="0"/>
                <a:cs typeface="Times New Roman" pitchFamily="18" charset="0"/>
              </a:rPr>
              <a:t>Digital marketing for SMEs</a:t>
            </a:r>
          </a:p>
          <a:p>
            <a:pPr marL="514350" indent="-514350" algn="just">
              <a:buFont typeface="Wingdings" pitchFamily="2" charset="2"/>
              <a:buChar char="§"/>
            </a:pPr>
            <a:r>
              <a:rPr lang="en-US" sz="2500" dirty="0" smtClean="0">
                <a:solidFill>
                  <a:schemeClr val="bg1">
                    <a:lumMod val="95000"/>
                  </a:schemeClr>
                </a:solidFill>
                <a:latin typeface="Times New Roman" pitchFamily="18" charset="0"/>
                <a:cs typeface="Times New Roman" pitchFamily="18" charset="0"/>
              </a:rPr>
              <a:t>Synergies with other Government initiatives, like </a:t>
            </a:r>
            <a:r>
              <a:rPr lang="en-US" sz="2500" dirty="0" err="1" smtClean="0">
                <a:solidFill>
                  <a:schemeClr val="bg1">
                    <a:lumMod val="95000"/>
                  </a:schemeClr>
                </a:solidFill>
                <a:latin typeface="Times New Roman" pitchFamily="18" charset="0"/>
                <a:cs typeface="Times New Roman" pitchFamily="18" charset="0"/>
              </a:rPr>
              <a:t>Kamyab</a:t>
            </a:r>
            <a:r>
              <a:rPr lang="en-US" sz="2500" dirty="0" smtClean="0">
                <a:solidFill>
                  <a:schemeClr val="bg1">
                    <a:lumMod val="95000"/>
                  </a:schemeClr>
                </a:solidFill>
                <a:latin typeface="Times New Roman" pitchFamily="18" charset="0"/>
                <a:cs typeface="Times New Roman" pitchFamily="18" charset="0"/>
              </a:rPr>
              <a:t> </a:t>
            </a:r>
            <a:r>
              <a:rPr lang="en-US" sz="2500" dirty="0" err="1" smtClean="0">
                <a:solidFill>
                  <a:schemeClr val="bg1">
                    <a:lumMod val="95000"/>
                  </a:schemeClr>
                </a:solidFill>
                <a:latin typeface="Times New Roman" pitchFamily="18" charset="0"/>
                <a:cs typeface="Times New Roman" pitchFamily="18" charset="0"/>
              </a:rPr>
              <a:t>Jawan</a:t>
            </a:r>
            <a:r>
              <a:rPr lang="en-US" sz="2500" dirty="0" smtClean="0">
                <a:solidFill>
                  <a:schemeClr val="bg1">
                    <a:lumMod val="95000"/>
                  </a:schemeClr>
                </a:solidFill>
                <a:latin typeface="Times New Roman" pitchFamily="18" charset="0"/>
                <a:cs typeface="Times New Roman" pitchFamily="18" charset="0"/>
              </a:rPr>
              <a:t> program</a:t>
            </a:r>
          </a:p>
          <a:p>
            <a:pPr marL="514350" indent="-514350" algn="just">
              <a:buNone/>
            </a:pPr>
            <a:r>
              <a:rPr lang="en-US" sz="2500" dirty="0" smtClean="0">
                <a:solidFill>
                  <a:schemeClr val="bg1">
                    <a:lumMod val="95000"/>
                  </a:schemeClr>
                </a:solidFill>
                <a:latin typeface="Times New Roman" pitchFamily="18" charset="0"/>
                <a:cs typeface="Times New Roman" pitchFamily="18" charset="0"/>
              </a:rPr>
              <a:t>b.   </a:t>
            </a:r>
            <a:r>
              <a:rPr lang="en-US" sz="2500" dirty="0" smtClean="0">
                <a:solidFill>
                  <a:srgbClr val="FFFF00"/>
                </a:solidFill>
                <a:latin typeface="Times New Roman" pitchFamily="18" charset="0"/>
                <a:cs typeface="Times New Roman" pitchFamily="18" charset="0"/>
              </a:rPr>
              <a:t>Promotion</a:t>
            </a:r>
          </a:p>
          <a:p>
            <a:pPr marL="514350" indent="-514350" algn="just">
              <a:buFont typeface="Wingdings" pitchFamily="2" charset="2"/>
              <a:buChar char="§"/>
            </a:pPr>
            <a:r>
              <a:rPr lang="en-US" sz="2500" dirty="0" smtClean="0">
                <a:solidFill>
                  <a:schemeClr val="bg1">
                    <a:lumMod val="95000"/>
                  </a:schemeClr>
                </a:solidFill>
                <a:latin typeface="Times New Roman" pitchFamily="18" charset="0"/>
                <a:cs typeface="Times New Roman" pitchFamily="18" charset="0"/>
              </a:rPr>
              <a:t>Initiation of Pak e-SME program</a:t>
            </a:r>
          </a:p>
          <a:p>
            <a:pPr marL="514350" indent="-514350" algn="just">
              <a:buFont typeface="Wingdings" pitchFamily="2" charset="2"/>
              <a:buChar char="§"/>
            </a:pPr>
            <a:r>
              <a:rPr lang="en-US" sz="2500" dirty="0" smtClean="0">
                <a:solidFill>
                  <a:schemeClr val="bg1">
                    <a:lumMod val="95000"/>
                  </a:schemeClr>
                </a:solidFill>
                <a:latin typeface="Times New Roman" pitchFamily="18" charset="0"/>
                <a:cs typeface="Times New Roman" pitchFamily="18" charset="0"/>
              </a:rPr>
              <a:t>E-Commerce aggregator</a:t>
            </a:r>
          </a:p>
          <a:p>
            <a:pPr marL="514350" indent="-514350" algn="just">
              <a:buFont typeface="Wingdings" pitchFamily="2" charset="2"/>
              <a:buChar char="§"/>
            </a:pPr>
            <a:r>
              <a:rPr lang="en-US" sz="2500" dirty="0" smtClean="0">
                <a:solidFill>
                  <a:schemeClr val="bg1">
                    <a:lumMod val="95000"/>
                  </a:schemeClr>
                </a:solidFill>
                <a:latin typeface="Times New Roman" pitchFamily="18" charset="0"/>
                <a:cs typeface="Times New Roman" pitchFamily="18" charset="0"/>
              </a:rPr>
              <a:t>Access to finance for SMEs through venture capital and seed funding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0936"/>
            <a:ext cx="10972800" cy="1132771"/>
          </a:xfrm>
        </p:spPr>
        <p:txBody>
          <a:bodyPr>
            <a:normAutofit fontScale="90000"/>
          </a:bodyPr>
          <a:lstStyle/>
          <a:p>
            <a:r>
              <a:rPr lang="en-GB" sz="4000" b="1" cap="small" dirty="0" smtClean="0">
                <a:solidFill>
                  <a:srgbClr val="FFFF00"/>
                </a:solidFill>
                <a:latin typeface="Times New Roman" pitchFamily="18" charset="0"/>
                <a:cs typeface="Times New Roman" pitchFamily="18" charset="0"/>
              </a:rPr>
              <a:t/>
            </a:r>
            <a:br>
              <a:rPr lang="en-GB" sz="4000" b="1" cap="small" dirty="0" smtClean="0">
                <a:solidFill>
                  <a:srgbClr val="FFFF00"/>
                </a:solidFill>
                <a:latin typeface="Times New Roman" pitchFamily="18" charset="0"/>
                <a:cs typeface="Times New Roman" pitchFamily="18" charset="0"/>
              </a:rPr>
            </a:br>
            <a:r>
              <a:rPr lang="en-GB" sz="4000" b="1" cap="small" dirty="0" smtClean="0">
                <a:solidFill>
                  <a:srgbClr val="FFFF00"/>
                </a:solidFill>
                <a:latin typeface="Times New Roman" pitchFamily="18" charset="0"/>
                <a:cs typeface="Times New Roman" pitchFamily="18" charset="0"/>
              </a:rPr>
              <a:t>Consumer Protection</a:t>
            </a:r>
            <a:endParaRPr lang="en-US" dirty="0"/>
          </a:p>
        </p:txBody>
      </p:sp>
      <p:sp>
        <p:nvSpPr>
          <p:cNvPr id="3" name="Content Placeholder 2"/>
          <p:cNvSpPr>
            <a:spLocks noGrp="1"/>
          </p:cNvSpPr>
          <p:nvPr>
            <p:ph idx="1"/>
          </p:nvPr>
        </p:nvSpPr>
        <p:spPr>
          <a:xfrm>
            <a:off x="609600" y="1105469"/>
            <a:ext cx="10972800" cy="5554638"/>
          </a:xfrm>
        </p:spPr>
        <p:txBody>
          <a:bodyPr>
            <a:noAutofit/>
          </a:bodyPr>
          <a:lstStyle/>
          <a:p>
            <a:pPr algn="just">
              <a:buNone/>
            </a:pPr>
            <a:r>
              <a:rPr lang="en-US" sz="2500" dirty="0" smtClean="0">
                <a:solidFill>
                  <a:srgbClr val="FFFF00"/>
                </a:solidFill>
                <a:latin typeface="Times New Roman" pitchFamily="18" charset="0"/>
                <a:cs typeface="Times New Roman" pitchFamily="18" charset="0"/>
              </a:rPr>
              <a:t>IV - Key Features: </a:t>
            </a:r>
          </a:p>
          <a:p>
            <a:pPr algn="just">
              <a:buNone/>
            </a:pPr>
            <a:r>
              <a:rPr lang="en-US" sz="2500" dirty="0" smtClean="0">
                <a:solidFill>
                  <a:srgbClr val="FFFF00"/>
                </a:solidFill>
                <a:latin typeface="Times New Roman" pitchFamily="18" charset="0"/>
                <a:cs typeface="Times New Roman" pitchFamily="18" charset="0"/>
              </a:rPr>
              <a:t>a. Regulation</a:t>
            </a:r>
          </a:p>
          <a:p>
            <a:pPr algn="just">
              <a:buFont typeface="Wingdings" pitchFamily="2" charset="2"/>
              <a:buChar char="§"/>
            </a:pPr>
            <a:r>
              <a:rPr lang="en-GB" sz="2500" dirty="0" smtClean="0">
                <a:solidFill>
                  <a:schemeClr val="bg1"/>
                </a:solidFill>
                <a:latin typeface="Times New Roman" pitchFamily="18" charset="0"/>
                <a:cs typeface="Times New Roman" pitchFamily="18" charset="0"/>
              </a:rPr>
              <a:t>Amendments in existing Federal &amp; Provincial Consumer Protection Laws to address e-disputes as well</a:t>
            </a:r>
          </a:p>
          <a:p>
            <a:pPr algn="just">
              <a:buFont typeface="Wingdings" pitchFamily="2" charset="2"/>
              <a:buChar char="§"/>
            </a:pPr>
            <a:r>
              <a:rPr lang="en-GB" sz="2500" dirty="0" smtClean="0">
                <a:solidFill>
                  <a:schemeClr val="bg1"/>
                </a:solidFill>
                <a:latin typeface="Times New Roman" pitchFamily="18" charset="0"/>
                <a:cs typeface="Times New Roman" pitchFamily="18" charset="0"/>
              </a:rPr>
              <a:t>Mandatory setting up of customer support system and dispute resolution mechanism by all e-commerce platforms</a:t>
            </a:r>
          </a:p>
          <a:p>
            <a:pPr algn="just">
              <a:buFont typeface="Wingdings" pitchFamily="2" charset="2"/>
              <a:buChar char="§"/>
            </a:pPr>
            <a:r>
              <a:rPr lang="en-GB" sz="2500" dirty="0" smtClean="0">
                <a:solidFill>
                  <a:schemeClr val="bg1"/>
                </a:solidFill>
                <a:latin typeface="Times New Roman" pitchFamily="18" charset="0"/>
                <a:cs typeface="Times New Roman" pitchFamily="18" charset="0"/>
              </a:rPr>
              <a:t>Establishment of Consumer Courts in all districts of each province</a:t>
            </a:r>
          </a:p>
          <a:p>
            <a:pPr algn="just">
              <a:buNone/>
            </a:pPr>
            <a:r>
              <a:rPr lang="en-GB" sz="2500" dirty="0" smtClean="0">
                <a:solidFill>
                  <a:srgbClr val="FFFF00"/>
                </a:solidFill>
                <a:latin typeface="Times New Roman" pitchFamily="18" charset="0"/>
                <a:cs typeface="Times New Roman" pitchFamily="18" charset="0"/>
              </a:rPr>
              <a:t>b. 	Facilitation</a:t>
            </a:r>
          </a:p>
          <a:p>
            <a:pPr algn="just">
              <a:buFont typeface="Wingdings" pitchFamily="2" charset="2"/>
              <a:buChar char="§"/>
            </a:pPr>
            <a:r>
              <a:rPr lang="en-GB" sz="2500" dirty="0" smtClean="0">
                <a:solidFill>
                  <a:schemeClr val="bg1"/>
                </a:solidFill>
                <a:latin typeface="Times New Roman" pitchFamily="18" charset="0"/>
                <a:cs typeface="Times New Roman" pitchFamily="18" charset="0"/>
              </a:rPr>
              <a:t>Establishment of Independent Alternate dispute resolution mechanism at Federal &amp; Provincial level</a:t>
            </a:r>
          </a:p>
          <a:p>
            <a:pPr algn="just">
              <a:buFont typeface="Wingdings" pitchFamily="2" charset="2"/>
              <a:buChar char="§"/>
            </a:pPr>
            <a:r>
              <a:rPr lang="en-GB" sz="2500" dirty="0" smtClean="0">
                <a:solidFill>
                  <a:schemeClr val="bg1"/>
                </a:solidFill>
                <a:latin typeface="Times New Roman" pitchFamily="18" charset="0"/>
                <a:cs typeface="Times New Roman" pitchFamily="18" charset="0"/>
              </a:rPr>
              <a:t>Inclusion of e-commerce disputes in draft Trade Dispute Resolution Act (TDRA)</a:t>
            </a:r>
          </a:p>
          <a:p>
            <a:pPr algn="just">
              <a:buFont typeface="Wingdings" pitchFamily="2" charset="2"/>
              <a:buChar char="§"/>
            </a:pPr>
            <a:r>
              <a:rPr lang="en-GB" sz="2500" dirty="0" smtClean="0">
                <a:solidFill>
                  <a:schemeClr val="bg1"/>
                </a:solidFill>
                <a:latin typeface="Times New Roman" pitchFamily="18" charset="0"/>
                <a:cs typeface="Times New Roman" pitchFamily="18" charset="0"/>
              </a:rPr>
              <a:t>Creation of e-Courts for quick processing of consumer cases</a:t>
            </a:r>
          </a:p>
          <a:p>
            <a:endParaRPr lang="en-US" sz="2500"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FFFF00"/>
                </a:solidFill>
                <a:latin typeface="Times New Roman" pitchFamily="18" charset="0"/>
                <a:cs typeface="Times New Roman" pitchFamily="18" charset="0"/>
              </a:rPr>
              <a:t>Taxation</a:t>
            </a:r>
            <a:endParaRPr lang="en-US" sz="3600" b="1" dirty="0">
              <a:solidFill>
                <a:srgbClr val="FFFF00"/>
              </a:solidFill>
              <a:latin typeface="Times New Roman" pitchFamily="18" charset="0"/>
              <a:cs typeface="Times New Roman" pitchFamily="18" charset="0"/>
            </a:endParaRPr>
          </a:p>
        </p:txBody>
      </p:sp>
      <p:sp>
        <p:nvSpPr>
          <p:cNvPr id="3" name="Content Placeholder 2"/>
          <p:cNvSpPr>
            <a:spLocks noGrp="1"/>
          </p:cNvSpPr>
          <p:nvPr>
            <p:ph idx="1"/>
          </p:nvPr>
        </p:nvSpPr>
        <p:spPr>
          <a:xfrm>
            <a:off x="609600" y="1600203"/>
            <a:ext cx="10972800" cy="5046257"/>
          </a:xfrm>
        </p:spPr>
        <p:txBody>
          <a:bodyPr>
            <a:normAutofit/>
          </a:bodyPr>
          <a:lstStyle/>
          <a:p>
            <a:pPr>
              <a:buNone/>
            </a:pPr>
            <a:r>
              <a:rPr lang="en-US" sz="2800" dirty="0" smtClean="0">
                <a:solidFill>
                  <a:srgbClr val="FFFF00"/>
                </a:solidFill>
                <a:latin typeface="Times New Roman" pitchFamily="18" charset="0"/>
                <a:cs typeface="Times New Roman" pitchFamily="18" charset="0"/>
              </a:rPr>
              <a:t>V - Key Features: </a:t>
            </a:r>
          </a:p>
          <a:p>
            <a:pPr>
              <a:buNone/>
            </a:pPr>
            <a:r>
              <a:rPr lang="en-US" sz="2800" dirty="0" smtClean="0">
                <a:solidFill>
                  <a:srgbClr val="FFFF00"/>
                </a:solidFill>
                <a:latin typeface="Times New Roman" pitchFamily="18" charset="0"/>
                <a:cs typeface="Times New Roman" pitchFamily="18" charset="0"/>
              </a:rPr>
              <a:t>a.  Facilitation</a:t>
            </a:r>
          </a:p>
          <a:p>
            <a:pPr>
              <a:buFont typeface="Wingdings" pitchFamily="2" charset="2"/>
              <a:buChar char="§"/>
            </a:pPr>
            <a:r>
              <a:rPr lang="en-US" sz="2800" dirty="0" smtClean="0">
                <a:solidFill>
                  <a:schemeClr val="bg1"/>
                </a:solidFill>
                <a:latin typeface="Times New Roman" pitchFamily="18" charset="0"/>
                <a:cs typeface="Times New Roman" pitchFamily="18" charset="0"/>
              </a:rPr>
              <a:t>  Harmonization of GST collection system at provincial level, </a:t>
            </a:r>
            <a:r>
              <a:rPr lang="en-GB" sz="2800" dirty="0" smtClean="0">
                <a:solidFill>
                  <a:schemeClr val="bg1"/>
                </a:solidFill>
                <a:latin typeface="Times New Roman" pitchFamily="18" charset="0"/>
                <a:cs typeface="Times New Roman" pitchFamily="18" charset="0"/>
              </a:rPr>
              <a:t>to avoid         double taxation</a:t>
            </a:r>
            <a:endParaRPr lang="en-US" sz="2800" dirty="0" smtClean="0">
              <a:solidFill>
                <a:schemeClr val="bg1"/>
              </a:solidFill>
              <a:latin typeface="Times New Roman" pitchFamily="18" charset="0"/>
              <a:cs typeface="Times New Roman" pitchFamily="18" charset="0"/>
            </a:endParaRPr>
          </a:p>
          <a:p>
            <a:pPr>
              <a:buFont typeface="Wingdings" pitchFamily="2" charset="2"/>
              <a:buChar char="§"/>
            </a:pPr>
            <a:r>
              <a:rPr lang="en-GB" sz="2800" dirty="0" smtClean="0">
                <a:solidFill>
                  <a:schemeClr val="bg1"/>
                </a:solidFill>
                <a:latin typeface="Times New Roman" pitchFamily="18" charset="0"/>
                <a:cs typeface="Times New Roman" pitchFamily="18" charset="0"/>
              </a:rPr>
              <a:t>  Introduction of a simplified, one paged sales tax return form</a:t>
            </a:r>
          </a:p>
          <a:p>
            <a:pPr marL="514350" indent="-514350">
              <a:buNone/>
            </a:pPr>
            <a:r>
              <a:rPr lang="en-US" sz="2800" dirty="0" smtClean="0">
                <a:solidFill>
                  <a:srgbClr val="FFFF00"/>
                </a:solidFill>
                <a:latin typeface="Times New Roman" pitchFamily="18" charset="0"/>
                <a:cs typeface="Times New Roman" pitchFamily="18" charset="0"/>
              </a:rPr>
              <a:t>b.   Promotion</a:t>
            </a:r>
          </a:p>
          <a:p>
            <a:pPr marL="514350" indent="-514350">
              <a:buFont typeface="Wingdings" pitchFamily="2" charset="2"/>
              <a:buChar char="§"/>
            </a:pPr>
            <a:r>
              <a:rPr lang="en-US" sz="2800" dirty="0" smtClean="0">
                <a:solidFill>
                  <a:schemeClr val="bg1"/>
                </a:solidFill>
                <a:latin typeface="Times New Roman" pitchFamily="18" charset="0"/>
                <a:cs typeface="Times New Roman" pitchFamily="18" charset="0"/>
              </a:rPr>
              <a:t>Encouragement and promotion of e-businesses through reduced GST on services ,by the Provincial Revenue Authorities</a:t>
            </a:r>
          </a:p>
          <a:p>
            <a:pPr marL="514350" indent="-514350">
              <a:buNone/>
            </a:pPr>
            <a:endParaRPr lang="en-US"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solidFill>
                  <a:srgbClr val="FFFF00"/>
                </a:solidFill>
                <a:latin typeface="Times New Roman" pitchFamily="18" charset="0"/>
                <a:cs typeface="Times New Roman" pitchFamily="18" charset="0"/>
              </a:rPr>
              <a:t>ICT Infrastructure and Telecom Services in Pakistan</a:t>
            </a:r>
            <a:endParaRPr lang="en-US" sz="3600" b="1" dirty="0">
              <a:solidFill>
                <a:srgbClr val="FFFF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pPr>
              <a:buNone/>
            </a:pPr>
            <a:r>
              <a:rPr lang="en-US" dirty="0" smtClean="0">
                <a:solidFill>
                  <a:srgbClr val="FFFF00"/>
                </a:solidFill>
                <a:latin typeface="Times New Roman" pitchFamily="18" charset="0"/>
                <a:cs typeface="Times New Roman" pitchFamily="18" charset="0"/>
              </a:rPr>
              <a:t>VI - Key Features: </a:t>
            </a:r>
          </a:p>
          <a:p>
            <a:pPr>
              <a:buFont typeface="Wingdings" pitchFamily="2" charset="2"/>
              <a:buChar char="§"/>
            </a:pPr>
            <a:r>
              <a:rPr lang="en-US" dirty="0" smtClean="0">
                <a:solidFill>
                  <a:schemeClr val="bg1"/>
                </a:solidFill>
                <a:latin typeface="Times New Roman" pitchFamily="18" charset="0"/>
                <a:cs typeface="Times New Roman" pitchFamily="18" charset="0"/>
              </a:rPr>
              <a:t>Total tele</a:t>
            </a:r>
            <a:r>
              <a:rPr lang="en-US" dirty="0">
                <a:solidFill>
                  <a:schemeClr val="bg1"/>
                </a:solidFill>
                <a:latin typeface="Times New Roman" pitchFamily="18" charset="0"/>
                <a:cs typeface="Times New Roman" pitchFamily="18" charset="0"/>
              </a:rPr>
              <a:t>-</a:t>
            </a:r>
            <a:r>
              <a:rPr lang="en-US" dirty="0" smtClean="0">
                <a:solidFill>
                  <a:schemeClr val="bg1"/>
                </a:solidFill>
                <a:latin typeface="Times New Roman" pitchFamily="18" charset="0"/>
                <a:cs typeface="Times New Roman" pitchFamily="18" charset="0"/>
              </a:rPr>
              <a:t>density of ICT sector=</a:t>
            </a:r>
            <a:r>
              <a:rPr lang="en-GB" dirty="0" smtClean="0"/>
              <a:t> </a:t>
            </a:r>
            <a:r>
              <a:rPr lang="en-GB" dirty="0" smtClean="0">
                <a:solidFill>
                  <a:schemeClr val="bg1"/>
                </a:solidFill>
                <a:latin typeface="Times New Roman" pitchFamily="18" charset="0"/>
                <a:cs typeface="Times New Roman" pitchFamily="18" charset="0"/>
              </a:rPr>
              <a:t>76.56%. (PTA’s data of 2017-18)</a:t>
            </a:r>
            <a:endParaRPr lang="en-US" dirty="0" smtClean="0">
              <a:solidFill>
                <a:schemeClr val="bg1"/>
              </a:solidFill>
              <a:latin typeface="Times New Roman" pitchFamily="18" charset="0"/>
              <a:cs typeface="Times New Roman" pitchFamily="18" charset="0"/>
            </a:endParaRPr>
          </a:p>
          <a:p>
            <a:pPr>
              <a:buFont typeface="Wingdings" pitchFamily="2" charset="2"/>
              <a:buChar char="§"/>
            </a:pPr>
            <a:r>
              <a:rPr lang="en-GB" dirty="0" smtClean="0">
                <a:solidFill>
                  <a:schemeClr val="bg1"/>
                </a:solidFill>
                <a:latin typeface="Times New Roman" pitchFamily="18" charset="0"/>
                <a:cs typeface="Times New Roman" pitchFamily="18" charset="0"/>
              </a:rPr>
              <a:t>161million cellular subscribers, 70million 3G/4G subscribers and 72 million broadband subscribers (PTA’s data of 2019)</a:t>
            </a:r>
            <a:endParaRPr lang="en-US" dirty="0" smtClean="0">
              <a:solidFill>
                <a:schemeClr val="bg1"/>
              </a:solidFill>
              <a:latin typeface="Times New Roman" pitchFamily="18" charset="0"/>
              <a:cs typeface="Times New Roman" pitchFamily="18" charset="0"/>
            </a:endParaRPr>
          </a:p>
          <a:p>
            <a:pPr marL="514350" lvl="0" indent="-514350">
              <a:buNone/>
            </a:pPr>
            <a:r>
              <a:rPr lang="en-US" dirty="0" smtClean="0">
                <a:solidFill>
                  <a:srgbClr val="FFFF00"/>
                </a:solidFill>
                <a:latin typeface="Times New Roman" pitchFamily="18" charset="0"/>
                <a:cs typeface="Times New Roman" pitchFamily="18" charset="0"/>
              </a:rPr>
              <a:t>a.  Facilitation</a:t>
            </a:r>
          </a:p>
          <a:p>
            <a:pPr marL="514350" lvl="0" indent="-514350">
              <a:buFont typeface="Wingdings" pitchFamily="2" charset="2"/>
              <a:buChar char="§"/>
            </a:pPr>
            <a:r>
              <a:rPr lang="en-US" dirty="0" smtClean="0">
                <a:solidFill>
                  <a:schemeClr val="bg1"/>
                </a:solidFill>
                <a:latin typeface="Times New Roman" pitchFamily="18" charset="0"/>
                <a:cs typeface="Times New Roman" pitchFamily="18" charset="0"/>
              </a:rPr>
              <a:t>Collaboration of </a:t>
            </a:r>
            <a:r>
              <a:rPr lang="en-US" dirty="0" err="1" smtClean="0">
                <a:solidFill>
                  <a:schemeClr val="bg1"/>
                </a:solidFill>
                <a:latin typeface="Times New Roman" pitchFamily="18" charset="0"/>
                <a:cs typeface="Times New Roman" pitchFamily="18" charset="0"/>
              </a:rPr>
              <a:t>MoC</a:t>
            </a:r>
            <a:r>
              <a:rPr lang="en-US" dirty="0" smtClean="0">
                <a:solidFill>
                  <a:schemeClr val="bg1"/>
                </a:solidFill>
                <a:latin typeface="Times New Roman" pitchFamily="18" charset="0"/>
                <a:cs typeface="Times New Roman" pitchFamily="18" charset="0"/>
              </a:rPr>
              <a:t> &amp; </a:t>
            </a:r>
            <a:r>
              <a:rPr lang="en-US" dirty="0" err="1" smtClean="0">
                <a:solidFill>
                  <a:schemeClr val="bg1"/>
                </a:solidFill>
                <a:latin typeface="Times New Roman" pitchFamily="18" charset="0"/>
                <a:cs typeface="Times New Roman" pitchFamily="18" charset="0"/>
              </a:rPr>
              <a:t>MoITT</a:t>
            </a:r>
            <a:r>
              <a:rPr lang="en-US" dirty="0" smtClean="0">
                <a:solidFill>
                  <a:schemeClr val="bg1"/>
                </a:solidFill>
                <a:latin typeface="Times New Roman" pitchFamily="18" charset="0"/>
                <a:cs typeface="Times New Roman" pitchFamily="18" charset="0"/>
              </a:rPr>
              <a:t> to further strengthen Pak’s ICT infrastructure and Telecom sector</a:t>
            </a:r>
          </a:p>
          <a:p>
            <a:pPr marL="514350" lvl="0" indent="-514350">
              <a:buFont typeface="Wingdings" pitchFamily="2" charset="2"/>
              <a:buChar char="§"/>
            </a:pPr>
            <a:r>
              <a:rPr lang="en-GB" dirty="0" smtClean="0">
                <a:solidFill>
                  <a:schemeClr val="bg1"/>
                </a:solidFill>
                <a:latin typeface="Times New Roman" pitchFamily="18" charset="0"/>
                <a:cs typeface="Times New Roman" pitchFamily="18" charset="0"/>
              </a:rPr>
              <a:t>Expedited work on complimentary policies such as accession to Information Technology Agreement, WTO.</a:t>
            </a:r>
            <a:endParaRPr lang="en-US" dirty="0" smtClean="0">
              <a:solidFill>
                <a:schemeClr val="bg1"/>
              </a:solidFill>
              <a:latin typeface="Times New Roman" pitchFamily="18" charset="0"/>
              <a:cs typeface="Times New Roman" pitchFamily="18" charset="0"/>
            </a:endParaRPr>
          </a:p>
          <a:p>
            <a:pPr marL="514350" indent="-514350">
              <a:buFont typeface="Wingdings" pitchFamily="2" charset="2"/>
              <a:buChar char="§"/>
            </a:pPr>
            <a:endParaRPr lang="en-US" dirty="0">
              <a:solidFill>
                <a:srgbClr val="FFFF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FFFF00"/>
                </a:solidFill>
                <a:latin typeface="Times New Roman" pitchFamily="18" charset="0"/>
                <a:cs typeface="Times New Roman" pitchFamily="18" charset="0"/>
              </a:rPr>
              <a:t>Logistics</a:t>
            </a:r>
            <a:endParaRPr lang="en-US" sz="3600" b="1" dirty="0">
              <a:solidFill>
                <a:srgbClr val="FFFF00"/>
              </a:solidFill>
              <a:latin typeface="Times New Roman" pitchFamily="18" charset="0"/>
              <a:cs typeface="Times New Roman" pitchFamily="18" charset="0"/>
            </a:endParaRPr>
          </a:p>
        </p:txBody>
      </p:sp>
      <p:sp>
        <p:nvSpPr>
          <p:cNvPr id="3" name="Content Placeholder 2"/>
          <p:cNvSpPr>
            <a:spLocks noGrp="1"/>
          </p:cNvSpPr>
          <p:nvPr>
            <p:ph idx="1"/>
          </p:nvPr>
        </p:nvSpPr>
        <p:spPr>
          <a:xfrm>
            <a:off x="609599" y="1390880"/>
            <a:ext cx="11127475" cy="5257797"/>
          </a:xfrm>
        </p:spPr>
        <p:txBody>
          <a:bodyPr>
            <a:normAutofit fontScale="92500" lnSpcReduction="20000"/>
          </a:bodyPr>
          <a:lstStyle/>
          <a:p>
            <a:pPr>
              <a:buNone/>
            </a:pPr>
            <a:r>
              <a:rPr lang="en-US" dirty="0" smtClean="0">
                <a:solidFill>
                  <a:srgbClr val="FFFF00"/>
                </a:solidFill>
                <a:latin typeface="Times New Roman" pitchFamily="18" charset="0"/>
                <a:cs typeface="Times New Roman" pitchFamily="18" charset="0"/>
              </a:rPr>
              <a:t>VII - Key Features: </a:t>
            </a:r>
          </a:p>
          <a:p>
            <a:pPr marL="514350" indent="-514350">
              <a:buNone/>
            </a:pPr>
            <a:r>
              <a:rPr lang="en-US" dirty="0" smtClean="0">
                <a:solidFill>
                  <a:srgbClr val="FFFF00"/>
                </a:solidFill>
                <a:latin typeface="Times New Roman" pitchFamily="18" charset="0"/>
                <a:cs typeface="Times New Roman" pitchFamily="18" charset="0"/>
              </a:rPr>
              <a:t>a.  Facilitation</a:t>
            </a:r>
          </a:p>
          <a:p>
            <a:pPr marL="514350" indent="-514350">
              <a:buFont typeface="Wingdings" pitchFamily="2" charset="2"/>
              <a:buChar char="§"/>
            </a:pPr>
            <a:r>
              <a:rPr lang="en-US" dirty="0" smtClean="0">
                <a:solidFill>
                  <a:schemeClr val="bg1"/>
                </a:solidFill>
                <a:latin typeface="Times New Roman" pitchFamily="18" charset="0"/>
                <a:cs typeface="Times New Roman" pitchFamily="18" charset="0"/>
              </a:rPr>
              <a:t>Introduction of Express Mail Service (EMS Plus) by </a:t>
            </a:r>
            <a:r>
              <a:rPr lang="en-US" dirty="0" err="1" smtClean="0">
                <a:solidFill>
                  <a:schemeClr val="bg1"/>
                </a:solidFill>
                <a:latin typeface="Times New Roman" pitchFamily="18" charset="0"/>
                <a:cs typeface="Times New Roman" pitchFamily="18" charset="0"/>
              </a:rPr>
              <a:t>Pakpost</a:t>
            </a:r>
            <a:r>
              <a:rPr lang="en-US" dirty="0" smtClean="0">
                <a:solidFill>
                  <a:schemeClr val="bg1"/>
                </a:solidFill>
                <a:latin typeface="Times New Roman" pitchFamily="18" charset="0"/>
                <a:cs typeface="Times New Roman" pitchFamily="18" charset="0"/>
              </a:rPr>
              <a:t> for speedy export processing to Saudi Arabia, U.A.E., Japan, U.K., Thailand and Australia. </a:t>
            </a:r>
          </a:p>
          <a:p>
            <a:pPr marL="514350" indent="-514350">
              <a:buFont typeface="Wingdings" pitchFamily="2" charset="2"/>
              <a:buChar char="§"/>
            </a:pPr>
            <a:r>
              <a:rPr lang="en-US" dirty="0" smtClean="0">
                <a:solidFill>
                  <a:schemeClr val="bg1"/>
                </a:solidFill>
                <a:latin typeface="Times New Roman" pitchFamily="18" charset="0"/>
                <a:cs typeface="Times New Roman" pitchFamily="18" charset="0"/>
              </a:rPr>
              <a:t>Automation in Logistics, to be adopted  by e-Commerce platforms</a:t>
            </a:r>
          </a:p>
          <a:p>
            <a:pPr marL="514350" indent="-514350">
              <a:buFont typeface="Wingdings" pitchFamily="2" charset="2"/>
              <a:buChar char="§"/>
            </a:pPr>
            <a:r>
              <a:rPr lang="en-US" dirty="0" smtClean="0">
                <a:solidFill>
                  <a:schemeClr val="bg1"/>
                </a:solidFill>
                <a:latin typeface="Times New Roman" pitchFamily="18" charset="0"/>
                <a:cs typeface="Times New Roman" pitchFamily="18" charset="0"/>
              </a:rPr>
              <a:t>Mechanism for timely payments to e-Commerce sellers</a:t>
            </a:r>
          </a:p>
          <a:p>
            <a:pPr marL="514350" indent="-514350">
              <a:buFont typeface="Wingdings" pitchFamily="2" charset="2"/>
              <a:buChar char="§"/>
            </a:pPr>
            <a:r>
              <a:rPr lang="en-US" dirty="0" smtClean="0">
                <a:solidFill>
                  <a:schemeClr val="bg1"/>
                </a:solidFill>
                <a:latin typeface="Times New Roman" pitchFamily="18" charset="0"/>
                <a:cs typeface="Times New Roman" pitchFamily="18" charset="0"/>
              </a:rPr>
              <a:t>Logistics Infrastructure identification, to complement e-businesses</a:t>
            </a:r>
          </a:p>
          <a:p>
            <a:pPr marL="514350" lvl="0" indent="-514350">
              <a:buNone/>
            </a:pPr>
            <a:r>
              <a:rPr lang="en-GB" dirty="0" smtClean="0">
                <a:solidFill>
                  <a:srgbClr val="FFFF00"/>
                </a:solidFill>
                <a:latin typeface="Times New Roman" pitchFamily="18" charset="0"/>
                <a:cs typeface="Times New Roman" pitchFamily="18" charset="0"/>
              </a:rPr>
              <a:t>b.  Regulation</a:t>
            </a:r>
          </a:p>
          <a:p>
            <a:pPr marL="514350" lvl="0" indent="-514350">
              <a:buFont typeface="Wingdings" pitchFamily="2" charset="2"/>
              <a:buChar char="§"/>
            </a:pPr>
            <a:r>
              <a:rPr lang="en-GB" dirty="0" smtClean="0">
                <a:solidFill>
                  <a:schemeClr val="bg1"/>
                </a:solidFill>
                <a:latin typeface="Times New Roman" pitchFamily="18" charset="0"/>
                <a:cs typeface="Times New Roman" pitchFamily="18" charset="0"/>
              </a:rPr>
              <a:t>National Logistics Policy by Ministry of Communications, to develop a chapter on e-Commerce facilitation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FFFF00"/>
                </a:solidFill>
                <a:latin typeface="Times New Roman" pitchFamily="18" charset="0"/>
                <a:cs typeface="Times New Roman" pitchFamily="18" charset="0"/>
              </a:rPr>
              <a:t>Data Protection and Investment</a:t>
            </a:r>
            <a:endParaRPr lang="en-US" sz="3600" b="1" dirty="0">
              <a:solidFill>
                <a:srgbClr val="FFFF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buNone/>
            </a:pPr>
            <a:r>
              <a:rPr lang="en-US" sz="3000" dirty="0" smtClean="0">
                <a:solidFill>
                  <a:srgbClr val="FFFF00"/>
                </a:solidFill>
                <a:latin typeface="Times New Roman" pitchFamily="18" charset="0"/>
                <a:cs typeface="Times New Roman" pitchFamily="18" charset="0"/>
              </a:rPr>
              <a:t>VIII - Key Features: </a:t>
            </a:r>
          </a:p>
          <a:p>
            <a:pPr algn="just">
              <a:buNone/>
            </a:pPr>
            <a:r>
              <a:rPr lang="en-US" sz="3000" dirty="0" smtClean="0">
                <a:solidFill>
                  <a:srgbClr val="FFFF00"/>
                </a:solidFill>
                <a:latin typeface="Times New Roman" pitchFamily="18" charset="0"/>
                <a:cs typeface="Times New Roman" pitchFamily="18" charset="0"/>
              </a:rPr>
              <a:t>a. Regulation</a:t>
            </a:r>
          </a:p>
          <a:p>
            <a:pPr algn="just">
              <a:buFont typeface="Wingdings" pitchFamily="2" charset="2"/>
              <a:buChar char="§"/>
            </a:pPr>
            <a:r>
              <a:rPr lang="en-US" sz="3000" dirty="0" smtClean="0">
                <a:solidFill>
                  <a:schemeClr val="bg1"/>
                </a:solidFill>
                <a:latin typeface="Times New Roman" pitchFamily="18" charset="0"/>
                <a:cs typeface="Times New Roman" pitchFamily="18" charset="0"/>
              </a:rPr>
              <a:t>Pakistan’s first Cloud Policy, being developed by </a:t>
            </a:r>
            <a:r>
              <a:rPr lang="en-US" sz="3000" dirty="0" err="1" smtClean="0">
                <a:solidFill>
                  <a:schemeClr val="bg1"/>
                </a:solidFill>
                <a:latin typeface="Times New Roman" pitchFamily="18" charset="0"/>
                <a:cs typeface="Times New Roman" pitchFamily="18" charset="0"/>
              </a:rPr>
              <a:t>MoITT</a:t>
            </a:r>
            <a:endParaRPr lang="en-US" sz="3000" dirty="0" smtClean="0">
              <a:solidFill>
                <a:schemeClr val="bg1"/>
              </a:solidFill>
              <a:latin typeface="Times New Roman" pitchFamily="18" charset="0"/>
              <a:cs typeface="Times New Roman" pitchFamily="18" charset="0"/>
            </a:endParaRPr>
          </a:p>
          <a:p>
            <a:pPr lvl="0" algn="just">
              <a:buFont typeface="Wingdings" pitchFamily="2" charset="2"/>
              <a:buChar char="§"/>
            </a:pPr>
            <a:r>
              <a:rPr lang="en-US" sz="3000" dirty="0" smtClean="0">
                <a:solidFill>
                  <a:schemeClr val="bg1"/>
                </a:solidFill>
                <a:latin typeface="Times New Roman" pitchFamily="18" charset="0"/>
                <a:cs typeface="Times New Roman" pitchFamily="18" charset="0"/>
              </a:rPr>
              <a:t>Early enactment of Data Protection Act</a:t>
            </a:r>
            <a:r>
              <a:rPr lang="en-US" sz="3000" dirty="0" smtClean="0">
                <a:latin typeface="Times New Roman" pitchFamily="18" charset="0"/>
                <a:cs typeface="Times New Roman" pitchFamily="18" charset="0"/>
              </a:rPr>
              <a:t>.</a:t>
            </a:r>
            <a:endParaRPr lang="en-US" sz="3000" dirty="0" smtClean="0">
              <a:solidFill>
                <a:srgbClr val="FFFF00"/>
              </a:solidFill>
              <a:latin typeface="Times New Roman" pitchFamily="18" charset="0"/>
              <a:cs typeface="Times New Roman" pitchFamily="18" charset="0"/>
            </a:endParaRPr>
          </a:p>
          <a:p>
            <a:pPr algn="just">
              <a:buNone/>
            </a:pPr>
            <a:r>
              <a:rPr lang="en-US" sz="3000" dirty="0" smtClean="0">
                <a:solidFill>
                  <a:srgbClr val="FFFF00"/>
                </a:solidFill>
                <a:latin typeface="Times New Roman" pitchFamily="18" charset="0"/>
                <a:cs typeface="Times New Roman" pitchFamily="18" charset="0"/>
              </a:rPr>
              <a:t>b. Facilitation</a:t>
            </a:r>
          </a:p>
          <a:p>
            <a:pPr algn="just">
              <a:buFont typeface="Wingdings" pitchFamily="2" charset="2"/>
              <a:buChar char="§"/>
            </a:pPr>
            <a:r>
              <a:rPr lang="en-US" sz="3000" dirty="0" smtClean="0">
                <a:solidFill>
                  <a:schemeClr val="bg1"/>
                </a:solidFill>
                <a:latin typeface="Times New Roman" pitchFamily="18" charset="0"/>
                <a:cs typeface="Times New Roman" pitchFamily="18" charset="0"/>
              </a:rPr>
              <a:t>Encouragement of investment in complete chain of e-Commerce including logistics, payment gateways and market places</a:t>
            </a:r>
            <a:r>
              <a:rPr lang="en-US" sz="3000" dirty="0" smtClean="0"/>
              <a:t> </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solidFill>
                  <a:srgbClr val="FFFF00"/>
                </a:solidFill>
                <a:latin typeface="Times New Roman" pitchFamily="18" charset="0"/>
                <a:cs typeface="Times New Roman" pitchFamily="18" charset="0"/>
              </a:rPr>
              <a:t>Global Connectivity and Participation in Multilateral Negotiations</a:t>
            </a:r>
            <a:endParaRPr lang="en-US" sz="3600" b="1" dirty="0">
              <a:solidFill>
                <a:srgbClr val="FFFF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pPr algn="just">
              <a:buNone/>
            </a:pPr>
            <a:r>
              <a:rPr lang="en-US" dirty="0" smtClean="0">
                <a:solidFill>
                  <a:srgbClr val="FFFF00"/>
                </a:solidFill>
                <a:latin typeface="Times New Roman" pitchFamily="18" charset="0"/>
                <a:cs typeface="Times New Roman" pitchFamily="18" charset="0"/>
              </a:rPr>
              <a:t>IX -  Key Features: </a:t>
            </a:r>
          </a:p>
          <a:p>
            <a:pPr marL="514350" indent="-514350" algn="just">
              <a:buNone/>
            </a:pPr>
            <a:r>
              <a:rPr lang="en-US" dirty="0" smtClean="0">
                <a:solidFill>
                  <a:srgbClr val="FFFF00"/>
                </a:solidFill>
                <a:latin typeface="Times New Roman" pitchFamily="18" charset="0"/>
                <a:cs typeface="Times New Roman" pitchFamily="18" charset="0"/>
              </a:rPr>
              <a:t>a.   Regulation</a:t>
            </a:r>
          </a:p>
          <a:p>
            <a:pPr lvl="0" algn="just">
              <a:buFont typeface="Wingdings" pitchFamily="2" charset="2"/>
              <a:buChar char="§"/>
            </a:pPr>
            <a:r>
              <a:rPr lang="en-GB" dirty="0" smtClean="0">
                <a:solidFill>
                  <a:schemeClr val="bg1"/>
                </a:solidFill>
                <a:latin typeface="Times New Roman" pitchFamily="18" charset="0"/>
                <a:cs typeface="Times New Roman" pitchFamily="18" charset="0"/>
              </a:rPr>
              <a:t>  Continuous engagement at Multilateral forums</a:t>
            </a:r>
          </a:p>
          <a:p>
            <a:pPr lvl="0" algn="just">
              <a:buFont typeface="Wingdings" pitchFamily="2" charset="2"/>
              <a:buChar char="§"/>
            </a:pPr>
            <a:r>
              <a:rPr lang="en-GB" dirty="0" smtClean="0">
                <a:solidFill>
                  <a:schemeClr val="bg1"/>
                </a:solidFill>
                <a:latin typeface="Times New Roman" pitchFamily="18" charset="0"/>
                <a:cs typeface="Times New Roman" pitchFamily="18" charset="0"/>
              </a:rPr>
              <a:t>  Negotiations </a:t>
            </a:r>
          </a:p>
          <a:p>
            <a:pPr lvl="0" algn="just">
              <a:buNone/>
            </a:pPr>
            <a:r>
              <a:rPr lang="en-GB" dirty="0" smtClean="0">
                <a:solidFill>
                  <a:srgbClr val="FFFF00"/>
                </a:solidFill>
                <a:latin typeface="Times New Roman" pitchFamily="18" charset="0"/>
                <a:cs typeface="Times New Roman" pitchFamily="18" charset="0"/>
              </a:rPr>
              <a:t>b. </a:t>
            </a:r>
            <a:r>
              <a:rPr lang="en-GB" dirty="0" smtClean="0">
                <a:solidFill>
                  <a:schemeClr val="bg1"/>
                </a:solidFill>
                <a:latin typeface="Times New Roman" pitchFamily="18" charset="0"/>
                <a:cs typeface="Times New Roman" pitchFamily="18" charset="0"/>
              </a:rPr>
              <a:t>  </a:t>
            </a:r>
            <a:r>
              <a:rPr lang="en-GB" dirty="0" smtClean="0">
                <a:solidFill>
                  <a:srgbClr val="FFFF00"/>
                </a:solidFill>
                <a:latin typeface="Times New Roman" pitchFamily="18" charset="0"/>
                <a:cs typeface="Times New Roman" pitchFamily="18" charset="0"/>
              </a:rPr>
              <a:t>Facilitation</a:t>
            </a:r>
          </a:p>
          <a:p>
            <a:pPr algn="just">
              <a:buFont typeface="Wingdings" pitchFamily="2" charset="2"/>
              <a:buChar char="§"/>
            </a:pPr>
            <a:r>
              <a:rPr lang="en-GB" dirty="0" smtClean="0">
                <a:solidFill>
                  <a:schemeClr val="bg1"/>
                </a:solidFill>
                <a:latin typeface="Times New Roman" pitchFamily="18" charset="0"/>
                <a:cs typeface="Times New Roman" pitchFamily="18" charset="0"/>
              </a:rPr>
              <a:t>   Access to foreign markets</a:t>
            </a:r>
          </a:p>
          <a:p>
            <a:pPr marL="514350" indent="-514350" algn="just">
              <a:buNone/>
            </a:pPr>
            <a:r>
              <a:rPr lang="en-GB" dirty="0" smtClean="0">
                <a:solidFill>
                  <a:srgbClr val="FFFF00"/>
                </a:solidFill>
                <a:latin typeface="Times New Roman" pitchFamily="18" charset="0"/>
                <a:cs typeface="Times New Roman" pitchFamily="18" charset="0"/>
              </a:rPr>
              <a:t>c.   Promotion</a:t>
            </a:r>
          </a:p>
          <a:p>
            <a:pPr marL="514350" indent="-514350" algn="just">
              <a:buFont typeface="Wingdings" pitchFamily="2" charset="2"/>
              <a:buChar char="§"/>
            </a:pPr>
            <a:r>
              <a:rPr lang="en-GB" dirty="0" smtClean="0">
                <a:solidFill>
                  <a:schemeClr val="bg1"/>
                </a:solidFill>
                <a:latin typeface="Times New Roman" pitchFamily="18" charset="0"/>
                <a:cs typeface="Times New Roman" pitchFamily="18" charset="0"/>
              </a:rPr>
              <a:t>Transformation of TDAP into a digitally savvy and service oriented organization with capabilities for digital marketing and e-Commerce promotion</a:t>
            </a:r>
            <a:endParaRPr lang="en-US" dirty="0" smtClean="0">
              <a:solidFill>
                <a:schemeClr val="bg1"/>
              </a:solidFill>
              <a:latin typeface="Times New Roman" pitchFamily="18" charset="0"/>
              <a:cs typeface="Times New Roman" pitchFamily="18" charset="0"/>
            </a:endParaRPr>
          </a:p>
          <a:p>
            <a:pPr marL="514350" indent="-514350">
              <a:buFont typeface="Wingdings" pitchFamily="2" charset="2"/>
              <a:buChar char="§"/>
            </a:pPr>
            <a:endParaRPr lang="en-US" dirty="0">
              <a:solidFill>
                <a:srgbClr val="FFFF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FFFF00"/>
                </a:solidFill>
                <a:latin typeface="Times New Roman" pitchFamily="18" charset="0"/>
                <a:cs typeface="Times New Roman" pitchFamily="18" charset="0"/>
              </a:rPr>
              <a:t>Implementation Arrangement </a:t>
            </a:r>
            <a:endParaRPr lang="en-US" sz="3600" b="1" dirty="0">
              <a:solidFill>
                <a:srgbClr val="FFFF00"/>
              </a:solidFill>
              <a:latin typeface="Times New Roman" pitchFamily="18" charset="0"/>
              <a:cs typeface="Times New Roman" pitchFamily="18" charset="0"/>
            </a:endParaRPr>
          </a:p>
        </p:txBody>
      </p:sp>
      <p:pic>
        <p:nvPicPr>
          <p:cNvPr id="4" name="Content Placeholder 3" descr="Implentation Arrangement.jpg"/>
          <p:cNvPicPr>
            <a:picLocks noGrp="1" noChangeAspect="1"/>
          </p:cNvPicPr>
          <p:nvPr>
            <p:ph idx="1"/>
          </p:nvPr>
        </p:nvPicPr>
        <p:blipFill>
          <a:blip r:embed="rId2"/>
          <a:stretch>
            <a:fillRect/>
          </a:stretch>
        </p:blipFill>
        <p:spPr>
          <a:xfrm>
            <a:off x="518615" y="1471489"/>
            <a:ext cx="10945504" cy="4831309"/>
          </a:xfr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63773"/>
            <a:ext cx="10972800" cy="764275"/>
          </a:xfrm>
        </p:spPr>
        <p:txBody>
          <a:bodyPr>
            <a:normAutofit/>
          </a:bodyPr>
          <a:lstStyle/>
          <a:p>
            <a:r>
              <a:rPr lang="en-US" sz="3600" b="1" dirty="0" smtClean="0">
                <a:solidFill>
                  <a:srgbClr val="FFFF00"/>
                </a:solidFill>
                <a:latin typeface="Times New Roman" pitchFamily="18" charset="0"/>
                <a:cs typeface="Times New Roman" pitchFamily="18" charset="0"/>
              </a:rPr>
              <a:t>Action Matrix</a:t>
            </a:r>
            <a:endParaRPr lang="en-US" sz="3600" b="1" dirty="0">
              <a:solidFill>
                <a:srgbClr val="FFFF00"/>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904713163"/>
              </p:ext>
            </p:extLst>
          </p:nvPr>
        </p:nvGraphicFramePr>
        <p:xfrm>
          <a:off x="0" y="941694"/>
          <a:ext cx="12192000" cy="5918536"/>
        </p:xfrm>
        <a:graphic>
          <a:graphicData uri="http://schemas.openxmlformats.org/drawingml/2006/table">
            <a:tbl>
              <a:tblPr firstRow="1" bandRow="1">
                <a:tableStyleId>{5C22544A-7EE6-4342-B048-85BDC9FD1C3A}</a:tableStyleId>
              </a:tblPr>
              <a:tblGrid>
                <a:gridCol w="497226">
                  <a:extLst>
                    <a:ext uri="{9D8B030D-6E8A-4147-A177-3AD203B41FA5}">
                      <a16:colId xmlns:a16="http://schemas.microsoft.com/office/drawing/2014/main" xmlns="" val="20000"/>
                    </a:ext>
                  </a:extLst>
                </a:gridCol>
                <a:gridCol w="3929631">
                  <a:extLst>
                    <a:ext uri="{9D8B030D-6E8A-4147-A177-3AD203B41FA5}">
                      <a16:colId xmlns:a16="http://schemas.microsoft.com/office/drawing/2014/main" xmlns="" val="20001"/>
                    </a:ext>
                  </a:extLst>
                </a:gridCol>
                <a:gridCol w="2394857">
                  <a:extLst>
                    <a:ext uri="{9D8B030D-6E8A-4147-A177-3AD203B41FA5}">
                      <a16:colId xmlns:a16="http://schemas.microsoft.com/office/drawing/2014/main" xmlns="" val="20002"/>
                    </a:ext>
                  </a:extLst>
                </a:gridCol>
                <a:gridCol w="2960915">
                  <a:extLst>
                    <a:ext uri="{9D8B030D-6E8A-4147-A177-3AD203B41FA5}">
                      <a16:colId xmlns:a16="http://schemas.microsoft.com/office/drawing/2014/main" xmlns="" val="20003"/>
                    </a:ext>
                  </a:extLst>
                </a:gridCol>
                <a:gridCol w="2409371">
                  <a:extLst>
                    <a:ext uri="{9D8B030D-6E8A-4147-A177-3AD203B41FA5}">
                      <a16:colId xmlns:a16="http://schemas.microsoft.com/office/drawing/2014/main" xmlns="" val="20004"/>
                    </a:ext>
                  </a:extLst>
                </a:gridCol>
              </a:tblGrid>
              <a:tr h="488143">
                <a:tc>
                  <a:txBody>
                    <a:bodyPr/>
                    <a:lstStyle/>
                    <a:p>
                      <a:pPr algn="just"/>
                      <a:r>
                        <a:rPr lang="en-US" sz="1600" dirty="0" smtClean="0">
                          <a:solidFill>
                            <a:srgbClr val="002060"/>
                          </a:solidFill>
                          <a:latin typeface="Times New Roman" pitchFamily="18" charset="0"/>
                          <a:cs typeface="Times New Roman" pitchFamily="18" charset="0"/>
                        </a:rPr>
                        <a:t>S#</a:t>
                      </a:r>
                      <a:endParaRPr lang="en-US" sz="1600" dirty="0">
                        <a:solidFill>
                          <a:srgbClr val="002060"/>
                        </a:solidFill>
                        <a:latin typeface="Times New Roman" pitchFamily="18" charset="0"/>
                        <a:cs typeface="Times New Roman" pitchFamily="18" charset="0"/>
                      </a:endParaRPr>
                    </a:p>
                  </a:txBody>
                  <a:tcPr/>
                </a:tc>
                <a:tc>
                  <a:txBody>
                    <a:bodyPr/>
                    <a:lstStyle/>
                    <a:p>
                      <a:pPr algn="just"/>
                      <a:r>
                        <a:rPr lang="en-US" sz="1600" dirty="0" smtClean="0">
                          <a:solidFill>
                            <a:srgbClr val="002060"/>
                          </a:solidFill>
                          <a:latin typeface="Times New Roman" pitchFamily="18" charset="0"/>
                          <a:cs typeface="Times New Roman" pitchFamily="18" charset="0"/>
                        </a:rPr>
                        <a:t>Policy Initiative</a:t>
                      </a:r>
                      <a:endParaRPr lang="en-US" sz="1600" dirty="0">
                        <a:solidFill>
                          <a:srgbClr val="002060"/>
                        </a:solidFill>
                        <a:latin typeface="Times New Roman" pitchFamily="18" charset="0"/>
                        <a:cs typeface="Times New Roman" pitchFamily="18" charset="0"/>
                      </a:endParaRPr>
                    </a:p>
                  </a:txBody>
                  <a:tcPr/>
                </a:tc>
                <a:tc>
                  <a:txBody>
                    <a:bodyPr/>
                    <a:lstStyle/>
                    <a:p>
                      <a:pPr algn="just"/>
                      <a:r>
                        <a:rPr lang="en-US" sz="1600" dirty="0" smtClean="0">
                          <a:solidFill>
                            <a:srgbClr val="002060"/>
                          </a:solidFill>
                          <a:latin typeface="Times New Roman" pitchFamily="18" charset="0"/>
                          <a:cs typeface="Times New Roman" pitchFamily="18" charset="0"/>
                        </a:rPr>
                        <a:t>Key Areas</a:t>
                      </a:r>
                      <a:endParaRPr lang="en-US" sz="1600" dirty="0">
                        <a:solidFill>
                          <a:srgbClr val="002060"/>
                        </a:solidFill>
                        <a:latin typeface="Times New Roman" pitchFamily="18" charset="0"/>
                        <a:cs typeface="Times New Roman" pitchFamily="18" charset="0"/>
                      </a:endParaRPr>
                    </a:p>
                  </a:txBody>
                  <a:tcPr/>
                </a:tc>
                <a:tc>
                  <a:txBody>
                    <a:bodyPr/>
                    <a:lstStyle/>
                    <a:p>
                      <a:pPr algn="just"/>
                      <a:r>
                        <a:rPr lang="en-US" sz="1600" dirty="0" smtClean="0">
                          <a:solidFill>
                            <a:srgbClr val="002060"/>
                          </a:solidFill>
                          <a:latin typeface="Times New Roman" pitchFamily="18" charset="0"/>
                          <a:cs typeface="Times New Roman" pitchFamily="18" charset="0"/>
                        </a:rPr>
                        <a:t>Lead Ministry/Dept</a:t>
                      </a:r>
                      <a:endParaRPr lang="en-US" sz="1600" dirty="0">
                        <a:solidFill>
                          <a:srgbClr val="002060"/>
                        </a:solidFill>
                        <a:latin typeface="Times New Roman" pitchFamily="18" charset="0"/>
                        <a:cs typeface="Times New Roman" pitchFamily="18" charset="0"/>
                      </a:endParaRPr>
                    </a:p>
                  </a:txBody>
                  <a:tcPr/>
                </a:tc>
                <a:tc>
                  <a:txBody>
                    <a:bodyPr/>
                    <a:lstStyle/>
                    <a:p>
                      <a:pPr algn="just"/>
                      <a:r>
                        <a:rPr lang="en-US" sz="1600" dirty="0" smtClean="0">
                          <a:solidFill>
                            <a:srgbClr val="002060"/>
                          </a:solidFill>
                          <a:latin typeface="Times New Roman" pitchFamily="18" charset="0"/>
                          <a:cs typeface="Times New Roman" pitchFamily="18" charset="0"/>
                        </a:rPr>
                        <a:t>Facilitating Actors</a:t>
                      </a:r>
                      <a:endParaRPr lang="en-US" sz="1600" dirty="0">
                        <a:solidFill>
                          <a:srgbClr val="002060"/>
                        </a:solidFill>
                        <a:latin typeface="Times New Roman" pitchFamily="18" charset="0"/>
                        <a:cs typeface="Times New Roman" pitchFamily="18" charset="0"/>
                      </a:endParaRPr>
                    </a:p>
                  </a:txBody>
                  <a:tcPr/>
                </a:tc>
                <a:extLst>
                  <a:ext uri="{0D108BD9-81ED-4DB2-BD59-A6C34878D82A}">
                    <a16:rowId xmlns:a16="http://schemas.microsoft.com/office/drawing/2014/main" xmlns="" val="10000"/>
                  </a:ext>
                </a:extLst>
              </a:tr>
              <a:tr h="588079">
                <a:tc>
                  <a:txBody>
                    <a:bodyPr/>
                    <a:lstStyle/>
                    <a:p>
                      <a:pPr algn="ctr"/>
                      <a:r>
                        <a:rPr lang="en-US" sz="1600" dirty="0" smtClean="0">
                          <a:solidFill>
                            <a:srgbClr val="002060"/>
                          </a:solidFill>
                          <a:latin typeface="Times New Roman" pitchFamily="18" charset="0"/>
                          <a:cs typeface="Times New Roman" pitchFamily="18" charset="0"/>
                        </a:rPr>
                        <a:t>1.</a:t>
                      </a:r>
                      <a:endParaRPr lang="en-US" sz="1600" dirty="0">
                        <a:solidFill>
                          <a:srgbClr val="002060"/>
                        </a:solidFill>
                        <a:latin typeface="Times New Roman" pitchFamily="18" charset="0"/>
                        <a:cs typeface="Times New Roman" pitchFamily="18" charset="0"/>
                      </a:endParaRPr>
                    </a:p>
                  </a:txBody>
                  <a:tcPr/>
                </a:tc>
                <a:tc>
                  <a:txBody>
                    <a:bodyPr/>
                    <a:lstStyle/>
                    <a:p>
                      <a:pPr algn="just"/>
                      <a:r>
                        <a:rPr lang="en-GB" sz="1600" b="1" dirty="0" smtClean="0">
                          <a:solidFill>
                            <a:srgbClr val="002060"/>
                          </a:solidFill>
                          <a:latin typeface="Times New Roman" panose="02020603050405020304" pitchFamily="18" charset="0"/>
                          <a:cs typeface="Times New Roman" panose="02020603050405020304" pitchFamily="18" charset="0"/>
                        </a:rPr>
                        <a:t>E-Commerce regulation and facilitation</a:t>
                      </a:r>
                      <a:endParaRPr lang="en-US" sz="1600" b="1" dirty="0">
                        <a:solidFill>
                          <a:srgbClr val="002060"/>
                        </a:solidFill>
                        <a:latin typeface="Times New Roman" panose="02020603050405020304" pitchFamily="18" charset="0"/>
                        <a:cs typeface="Times New Roman" panose="02020603050405020304" pitchFamily="18" charset="0"/>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600" dirty="0" smtClean="0">
                          <a:solidFill>
                            <a:srgbClr val="002060"/>
                          </a:solidFill>
                          <a:latin typeface="Times New Roman" pitchFamily="18" charset="0"/>
                          <a:cs typeface="Times New Roman" pitchFamily="18" charset="0"/>
                        </a:rPr>
                        <a:t>Regulation</a:t>
                      </a:r>
                      <a:r>
                        <a:rPr lang="en-US" sz="1600" baseline="0" dirty="0" smtClean="0">
                          <a:solidFill>
                            <a:srgbClr val="002060"/>
                          </a:solidFill>
                          <a:latin typeface="Times New Roman" pitchFamily="18" charset="0"/>
                          <a:cs typeface="Times New Roman" pitchFamily="18" charset="0"/>
                        </a:rPr>
                        <a:t> &amp; </a:t>
                      </a:r>
                      <a:r>
                        <a:rPr lang="en-US" sz="1600" dirty="0" smtClean="0">
                          <a:solidFill>
                            <a:srgbClr val="002060"/>
                          </a:solidFill>
                          <a:latin typeface="Times New Roman" pitchFamily="18" charset="0"/>
                          <a:cs typeface="Times New Roman" pitchFamily="18" charset="0"/>
                        </a:rPr>
                        <a:t>Facilitation</a:t>
                      </a:r>
                    </a:p>
                    <a:p>
                      <a:pPr algn="just"/>
                      <a:endParaRPr lang="en-US" sz="1600" dirty="0">
                        <a:solidFill>
                          <a:srgbClr val="002060"/>
                        </a:solidFill>
                        <a:latin typeface="Times New Roman" pitchFamily="18" charset="0"/>
                        <a:cs typeface="Times New Roman" pitchFamily="18" charset="0"/>
                      </a:endParaRPr>
                    </a:p>
                  </a:txBody>
                  <a:tcPr/>
                </a:tc>
                <a:tc>
                  <a:txBody>
                    <a:bodyPr/>
                    <a:lstStyle/>
                    <a:p>
                      <a:pPr algn="just"/>
                      <a:r>
                        <a:rPr lang="en-US" sz="1600" dirty="0" err="1" smtClean="0">
                          <a:solidFill>
                            <a:srgbClr val="002060"/>
                          </a:solidFill>
                          <a:latin typeface="Times New Roman" pitchFamily="18" charset="0"/>
                          <a:cs typeface="Times New Roman" pitchFamily="18" charset="0"/>
                        </a:rPr>
                        <a:t>MoC</a:t>
                      </a:r>
                      <a:r>
                        <a:rPr lang="en-US" sz="1600" dirty="0" smtClean="0">
                          <a:solidFill>
                            <a:srgbClr val="002060"/>
                          </a:solidFill>
                          <a:latin typeface="Times New Roman" pitchFamily="18" charset="0"/>
                          <a:cs typeface="Times New Roman" pitchFamily="18" charset="0"/>
                        </a:rPr>
                        <a:t>, SECP, </a:t>
                      </a:r>
                      <a:r>
                        <a:rPr lang="en-US" sz="1600" dirty="0" err="1" smtClean="0">
                          <a:solidFill>
                            <a:srgbClr val="002060"/>
                          </a:solidFill>
                          <a:latin typeface="Times New Roman" pitchFamily="18" charset="0"/>
                          <a:cs typeface="Times New Roman" pitchFamily="18" charset="0"/>
                        </a:rPr>
                        <a:t>MoITT</a:t>
                      </a:r>
                      <a:endParaRPr lang="en-US" sz="1600" dirty="0">
                        <a:solidFill>
                          <a:srgbClr val="002060"/>
                        </a:solidFill>
                        <a:latin typeface="Times New Roman" pitchFamily="18" charset="0"/>
                        <a:cs typeface="Times New Roman" pitchFamily="18" charset="0"/>
                      </a:endParaRPr>
                    </a:p>
                  </a:txBody>
                  <a:tcPr/>
                </a:tc>
                <a:tc>
                  <a:txBody>
                    <a:bodyPr/>
                    <a:lstStyle/>
                    <a:p>
                      <a:pPr algn="just"/>
                      <a:r>
                        <a:rPr lang="en-US" sz="1600" dirty="0" smtClean="0">
                          <a:solidFill>
                            <a:srgbClr val="002060"/>
                          </a:solidFill>
                          <a:latin typeface="Times New Roman" pitchFamily="18" charset="0"/>
                          <a:cs typeface="Times New Roman" pitchFamily="18" charset="0"/>
                        </a:rPr>
                        <a:t>FBR, Consumer Protection Councils, PPRA</a:t>
                      </a:r>
                      <a:endParaRPr lang="en-US" sz="1600" dirty="0">
                        <a:solidFill>
                          <a:srgbClr val="002060"/>
                        </a:solidFill>
                        <a:latin typeface="Times New Roman" pitchFamily="18" charset="0"/>
                        <a:cs typeface="Times New Roman" pitchFamily="18" charset="0"/>
                      </a:endParaRPr>
                    </a:p>
                  </a:txBody>
                  <a:tcPr/>
                </a:tc>
                <a:extLst>
                  <a:ext uri="{0D108BD9-81ED-4DB2-BD59-A6C34878D82A}">
                    <a16:rowId xmlns:a16="http://schemas.microsoft.com/office/drawing/2014/main" xmlns="" val="10001"/>
                  </a:ext>
                </a:extLst>
              </a:tr>
              <a:tr h="835691">
                <a:tc>
                  <a:txBody>
                    <a:bodyPr/>
                    <a:lstStyle/>
                    <a:p>
                      <a:pPr algn="ctr"/>
                      <a:r>
                        <a:rPr lang="en-US" sz="1600" dirty="0" smtClean="0">
                          <a:solidFill>
                            <a:srgbClr val="002060"/>
                          </a:solidFill>
                          <a:latin typeface="Times New Roman" pitchFamily="18" charset="0"/>
                          <a:cs typeface="Times New Roman" pitchFamily="18" charset="0"/>
                        </a:rPr>
                        <a:t>2.</a:t>
                      </a:r>
                      <a:endParaRPr lang="en-US" sz="1600" dirty="0">
                        <a:solidFill>
                          <a:srgbClr val="002060"/>
                        </a:solidFill>
                        <a:latin typeface="Times New Roman" pitchFamily="18" charset="0"/>
                        <a:cs typeface="Times New Roman" pitchFamily="18" charset="0"/>
                      </a:endParaRPr>
                    </a:p>
                  </a:txBody>
                  <a:tcPr/>
                </a:tc>
                <a:tc>
                  <a:txBody>
                    <a:bodyPr/>
                    <a:lstStyle/>
                    <a:p>
                      <a:pPr algn="just"/>
                      <a:r>
                        <a:rPr lang="en-GB" sz="1600" b="1" dirty="0" smtClean="0">
                          <a:solidFill>
                            <a:srgbClr val="002060"/>
                          </a:solidFill>
                          <a:latin typeface="Times New Roman" panose="02020603050405020304" pitchFamily="18" charset="0"/>
                          <a:cs typeface="Times New Roman" panose="02020603050405020304" pitchFamily="18" charset="0"/>
                        </a:rPr>
                        <a:t>Financial inclusion and digitization through payment infrastructure development </a:t>
                      </a:r>
                      <a:endParaRPr lang="en-US" sz="1600" b="1" dirty="0">
                        <a:solidFill>
                          <a:srgbClr val="002060"/>
                        </a:solidFill>
                        <a:latin typeface="Times New Roman" panose="02020603050405020304" pitchFamily="18" charset="0"/>
                        <a:cs typeface="Times New Roman" panose="02020603050405020304" pitchFamily="18" charset="0"/>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600" dirty="0" smtClean="0">
                          <a:solidFill>
                            <a:srgbClr val="002060"/>
                          </a:solidFill>
                          <a:latin typeface="Times New Roman" pitchFamily="18" charset="0"/>
                          <a:cs typeface="Times New Roman" pitchFamily="18" charset="0"/>
                        </a:rPr>
                        <a:t>Regulation, Facilitation,</a:t>
                      </a:r>
                      <a:r>
                        <a:rPr lang="en-US" sz="1600" baseline="0" dirty="0" smtClean="0">
                          <a:solidFill>
                            <a:srgbClr val="002060"/>
                          </a:solidFill>
                          <a:latin typeface="Times New Roman" pitchFamily="18" charset="0"/>
                          <a:cs typeface="Times New Roman" pitchFamily="18" charset="0"/>
                        </a:rPr>
                        <a:t> &amp; </a:t>
                      </a:r>
                      <a:r>
                        <a:rPr lang="en-US" sz="1600" dirty="0" smtClean="0">
                          <a:solidFill>
                            <a:srgbClr val="002060"/>
                          </a:solidFill>
                          <a:latin typeface="Times New Roman" pitchFamily="18" charset="0"/>
                          <a:cs typeface="Times New Roman" pitchFamily="18" charset="0"/>
                        </a:rPr>
                        <a:t>Promotion</a:t>
                      </a:r>
                      <a:endParaRPr lang="en-US" sz="1600" dirty="0">
                        <a:solidFill>
                          <a:srgbClr val="002060"/>
                        </a:solidFill>
                        <a:latin typeface="Times New Roman" pitchFamily="18" charset="0"/>
                        <a:cs typeface="Times New Roman" pitchFamily="18" charset="0"/>
                      </a:endParaRPr>
                    </a:p>
                  </a:txBody>
                  <a:tcPr/>
                </a:tc>
                <a:tc>
                  <a:txBody>
                    <a:bodyPr/>
                    <a:lstStyle/>
                    <a:p>
                      <a:pPr algn="just"/>
                      <a:r>
                        <a:rPr lang="en-US" sz="1600" dirty="0" smtClean="0">
                          <a:solidFill>
                            <a:srgbClr val="002060"/>
                          </a:solidFill>
                          <a:latin typeface="Times New Roman" pitchFamily="18" charset="0"/>
                          <a:cs typeface="Times New Roman" pitchFamily="18" charset="0"/>
                        </a:rPr>
                        <a:t>SBP</a:t>
                      </a:r>
                      <a:endParaRPr lang="en-US" sz="1600" dirty="0">
                        <a:solidFill>
                          <a:srgbClr val="002060"/>
                        </a:solidFill>
                        <a:latin typeface="Times New Roman" pitchFamily="18" charset="0"/>
                        <a:cs typeface="Times New Roman" pitchFamily="18" charset="0"/>
                      </a:endParaRPr>
                    </a:p>
                  </a:txBody>
                  <a:tcPr/>
                </a:tc>
                <a:tc>
                  <a:txBody>
                    <a:bodyPr/>
                    <a:lstStyle/>
                    <a:p>
                      <a:pPr algn="just"/>
                      <a:r>
                        <a:rPr lang="en-US" sz="1600" dirty="0" smtClean="0">
                          <a:solidFill>
                            <a:srgbClr val="002060"/>
                          </a:solidFill>
                          <a:latin typeface="Times New Roman" pitchFamily="18" charset="0"/>
                          <a:cs typeface="Times New Roman" pitchFamily="18" charset="0"/>
                        </a:rPr>
                        <a:t>SBP</a:t>
                      </a:r>
                      <a:endParaRPr lang="en-US" sz="1600" dirty="0">
                        <a:solidFill>
                          <a:srgbClr val="002060"/>
                        </a:solidFill>
                        <a:latin typeface="Times New Roman" pitchFamily="18" charset="0"/>
                        <a:cs typeface="Times New Roman" pitchFamily="18" charset="0"/>
                      </a:endParaRPr>
                    </a:p>
                  </a:txBody>
                  <a:tcPr/>
                </a:tc>
                <a:extLst>
                  <a:ext uri="{0D108BD9-81ED-4DB2-BD59-A6C34878D82A}">
                    <a16:rowId xmlns:a16="http://schemas.microsoft.com/office/drawing/2014/main" xmlns="" val="10002"/>
                  </a:ext>
                </a:extLst>
              </a:tr>
              <a:tr h="1046457">
                <a:tc>
                  <a:txBody>
                    <a:bodyPr/>
                    <a:lstStyle/>
                    <a:p>
                      <a:pPr algn="ctr"/>
                      <a:r>
                        <a:rPr lang="en-US" sz="1600" dirty="0" smtClean="0">
                          <a:solidFill>
                            <a:srgbClr val="002060"/>
                          </a:solidFill>
                          <a:latin typeface="Times New Roman" pitchFamily="18" charset="0"/>
                          <a:cs typeface="Times New Roman" pitchFamily="18" charset="0"/>
                        </a:rPr>
                        <a:t>3.</a:t>
                      </a:r>
                      <a:endParaRPr lang="en-US" sz="1600" dirty="0">
                        <a:solidFill>
                          <a:srgbClr val="002060"/>
                        </a:solidFill>
                        <a:latin typeface="Times New Roman" pitchFamily="18" charset="0"/>
                        <a:cs typeface="Times New Roman" pitchFamily="18" charset="0"/>
                      </a:endParaRPr>
                    </a:p>
                  </a:txBody>
                  <a:tcPr/>
                </a:tc>
                <a:tc>
                  <a:txBody>
                    <a:bodyPr/>
                    <a:lstStyle/>
                    <a:p>
                      <a:pPr algn="just"/>
                      <a:r>
                        <a:rPr lang="en-US" sz="1600" b="1" dirty="0" smtClean="0">
                          <a:solidFill>
                            <a:srgbClr val="002060"/>
                          </a:solidFill>
                          <a:latin typeface="Times New Roman" pitchFamily="18" charset="0"/>
                          <a:cs typeface="Times New Roman" pitchFamily="18" charset="0"/>
                        </a:rPr>
                        <a:t>Empowering Youth and SMEs through Business Support Programs and Trade Development</a:t>
                      </a:r>
                      <a:endParaRPr lang="en-US" sz="1600" b="1" dirty="0">
                        <a:solidFill>
                          <a:srgbClr val="002060"/>
                        </a:solidFill>
                        <a:latin typeface="Times New Roman" pitchFamily="18" charset="0"/>
                        <a:cs typeface="Times New Roman" pitchFamily="18" charset="0"/>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600" dirty="0" smtClean="0">
                          <a:solidFill>
                            <a:srgbClr val="002060"/>
                          </a:solidFill>
                          <a:latin typeface="Times New Roman" pitchFamily="18" charset="0"/>
                          <a:cs typeface="Times New Roman" pitchFamily="18" charset="0"/>
                        </a:rPr>
                        <a:t>Promotion &amp; Facilitation</a:t>
                      </a:r>
                      <a:endParaRPr lang="en-US" sz="1600" dirty="0">
                        <a:solidFill>
                          <a:srgbClr val="002060"/>
                        </a:solidFill>
                        <a:latin typeface="Times New Roman" pitchFamily="18" charset="0"/>
                        <a:cs typeface="Times New Roman" pitchFamily="18" charset="0"/>
                      </a:endParaRPr>
                    </a:p>
                  </a:txBody>
                  <a:tcPr/>
                </a:tc>
                <a:tc>
                  <a:txBody>
                    <a:bodyPr/>
                    <a:lstStyle/>
                    <a:p>
                      <a:pPr marL="0" marR="0" algn="just">
                        <a:lnSpc>
                          <a:spcPct val="115000"/>
                        </a:lnSpc>
                        <a:spcBef>
                          <a:spcPts val="0"/>
                        </a:spcBef>
                        <a:spcAft>
                          <a:spcPts val="0"/>
                        </a:spcAft>
                      </a:pPr>
                      <a:r>
                        <a:rPr lang="en-GB" sz="1600" dirty="0" err="1">
                          <a:solidFill>
                            <a:srgbClr val="002060"/>
                          </a:solidFill>
                          <a:latin typeface="Times New Roman" pitchFamily="18" charset="0"/>
                          <a:ea typeface="Calibri"/>
                          <a:cs typeface="Times New Roman" pitchFamily="18" charset="0"/>
                        </a:rPr>
                        <a:t>MoITT</a:t>
                      </a:r>
                      <a:r>
                        <a:rPr lang="en-GB" sz="1600" dirty="0">
                          <a:solidFill>
                            <a:srgbClr val="002060"/>
                          </a:solidFill>
                          <a:latin typeface="Times New Roman" pitchFamily="18" charset="0"/>
                          <a:ea typeface="Calibri"/>
                          <a:cs typeface="Times New Roman" pitchFamily="18" charset="0"/>
                        </a:rPr>
                        <a:t> /</a:t>
                      </a:r>
                      <a:endParaRPr lang="en-US" sz="1600" dirty="0">
                        <a:solidFill>
                          <a:srgbClr val="002060"/>
                        </a:solidFill>
                        <a:latin typeface="Times New Roman" pitchFamily="18" charset="0"/>
                        <a:ea typeface="Calibri"/>
                        <a:cs typeface="Times New Roman" pitchFamily="18" charset="0"/>
                      </a:endParaRPr>
                    </a:p>
                    <a:p>
                      <a:pPr marL="0" marR="0" algn="just">
                        <a:lnSpc>
                          <a:spcPct val="115000"/>
                        </a:lnSpc>
                        <a:spcBef>
                          <a:spcPts val="0"/>
                        </a:spcBef>
                        <a:spcAft>
                          <a:spcPts val="0"/>
                        </a:spcAft>
                      </a:pPr>
                      <a:r>
                        <a:rPr lang="en-GB" sz="1600" dirty="0">
                          <a:solidFill>
                            <a:srgbClr val="002060"/>
                          </a:solidFill>
                          <a:latin typeface="Times New Roman" pitchFamily="18" charset="0"/>
                          <a:ea typeface="Calibri"/>
                          <a:cs typeface="Times New Roman" pitchFamily="18" charset="0"/>
                        </a:rPr>
                        <a:t>SMEDA /</a:t>
                      </a:r>
                      <a:endParaRPr lang="en-US" sz="1600" dirty="0">
                        <a:solidFill>
                          <a:srgbClr val="002060"/>
                        </a:solidFill>
                        <a:latin typeface="Times New Roman" pitchFamily="18" charset="0"/>
                        <a:ea typeface="Calibri"/>
                        <a:cs typeface="Times New Roman" pitchFamily="18" charset="0"/>
                      </a:endParaRPr>
                    </a:p>
                    <a:p>
                      <a:pPr marL="0" marR="0" algn="just">
                        <a:lnSpc>
                          <a:spcPct val="115000"/>
                        </a:lnSpc>
                        <a:spcBef>
                          <a:spcPts val="0"/>
                        </a:spcBef>
                        <a:spcAft>
                          <a:spcPts val="0"/>
                        </a:spcAft>
                      </a:pPr>
                      <a:r>
                        <a:rPr lang="en-GB" sz="1600" dirty="0">
                          <a:solidFill>
                            <a:srgbClr val="002060"/>
                          </a:solidFill>
                          <a:latin typeface="Times New Roman" pitchFamily="18" charset="0"/>
                          <a:ea typeface="Calibri"/>
                          <a:cs typeface="Times New Roman" pitchFamily="18" charset="0"/>
                        </a:rPr>
                        <a:t>SBP</a:t>
                      </a:r>
                      <a:endParaRPr lang="en-US" sz="1600" dirty="0">
                        <a:solidFill>
                          <a:srgbClr val="002060"/>
                        </a:solidFill>
                        <a:latin typeface="Times New Roman" pitchFamily="18" charset="0"/>
                        <a:ea typeface="Calibri"/>
                        <a:cs typeface="Times New Roman" pitchFamily="18" charset="0"/>
                      </a:endParaRPr>
                    </a:p>
                  </a:txBody>
                  <a:tcPr marL="68580" marR="68580" marT="0" marB="0"/>
                </a:tc>
                <a:tc>
                  <a:txBody>
                    <a:bodyPr/>
                    <a:lstStyle/>
                    <a:p>
                      <a:pPr marL="0" marR="0" algn="just">
                        <a:lnSpc>
                          <a:spcPct val="115000"/>
                        </a:lnSpc>
                        <a:spcBef>
                          <a:spcPts val="0"/>
                        </a:spcBef>
                        <a:spcAft>
                          <a:spcPts val="0"/>
                        </a:spcAft>
                      </a:pPr>
                      <a:r>
                        <a:rPr lang="en-GB" sz="1600" dirty="0" err="1" smtClean="0">
                          <a:solidFill>
                            <a:srgbClr val="002060"/>
                          </a:solidFill>
                          <a:latin typeface="Times New Roman" pitchFamily="18" charset="0"/>
                          <a:ea typeface="Calibri"/>
                          <a:cs typeface="Times New Roman" pitchFamily="18" charset="0"/>
                        </a:rPr>
                        <a:t>MoC</a:t>
                      </a:r>
                      <a:r>
                        <a:rPr lang="en-GB" sz="1600" dirty="0" smtClean="0">
                          <a:solidFill>
                            <a:srgbClr val="002060"/>
                          </a:solidFill>
                          <a:latin typeface="Times New Roman" pitchFamily="18" charset="0"/>
                          <a:ea typeface="Calibri"/>
                          <a:cs typeface="Times New Roman" pitchFamily="18" charset="0"/>
                        </a:rPr>
                        <a:t>, TDAP,SMEDA,</a:t>
                      </a:r>
                      <a:endParaRPr lang="en-US" sz="1600" dirty="0" smtClean="0">
                        <a:solidFill>
                          <a:srgbClr val="002060"/>
                        </a:solidFill>
                        <a:latin typeface="Times New Roman" pitchFamily="18" charset="0"/>
                        <a:ea typeface="Calibri"/>
                        <a:cs typeface="Times New Roman" pitchFamily="18" charset="0"/>
                      </a:endParaRPr>
                    </a:p>
                    <a:p>
                      <a:pPr marL="0" marR="0" algn="just">
                        <a:lnSpc>
                          <a:spcPct val="115000"/>
                        </a:lnSpc>
                        <a:spcBef>
                          <a:spcPts val="0"/>
                        </a:spcBef>
                        <a:spcAft>
                          <a:spcPts val="0"/>
                        </a:spcAft>
                      </a:pPr>
                      <a:r>
                        <a:rPr lang="en-GB" sz="1600" dirty="0" smtClean="0">
                          <a:solidFill>
                            <a:srgbClr val="002060"/>
                          </a:solidFill>
                          <a:latin typeface="Times New Roman" pitchFamily="18" charset="0"/>
                          <a:ea typeface="Calibri"/>
                          <a:cs typeface="Times New Roman" pitchFamily="18" charset="0"/>
                        </a:rPr>
                        <a:t>Microfinance Banks</a:t>
                      </a:r>
                      <a:endParaRPr lang="en-US" sz="1600" dirty="0" smtClean="0">
                        <a:solidFill>
                          <a:srgbClr val="002060"/>
                        </a:solidFill>
                        <a:latin typeface="Times New Roman" pitchFamily="18" charset="0"/>
                        <a:ea typeface="Calibri"/>
                        <a:cs typeface="Times New Roman" pitchFamily="18" charset="0"/>
                      </a:endParaRPr>
                    </a:p>
                    <a:p>
                      <a:pPr marL="0" marR="0" algn="just">
                        <a:lnSpc>
                          <a:spcPct val="115000"/>
                        </a:lnSpc>
                        <a:spcBef>
                          <a:spcPts val="0"/>
                        </a:spcBef>
                        <a:spcAft>
                          <a:spcPts val="0"/>
                        </a:spcAft>
                      </a:pPr>
                      <a:r>
                        <a:rPr lang="en-GB" sz="1600" dirty="0" smtClean="0">
                          <a:solidFill>
                            <a:srgbClr val="002060"/>
                          </a:solidFill>
                          <a:latin typeface="Times New Roman" pitchFamily="18" charset="0"/>
                          <a:ea typeface="Calibri"/>
                          <a:cs typeface="Times New Roman" pitchFamily="18" charset="0"/>
                        </a:rPr>
                        <a:t>MoITT</a:t>
                      </a:r>
                      <a:endParaRPr lang="en-US" sz="1600" dirty="0">
                        <a:solidFill>
                          <a:srgbClr val="002060"/>
                        </a:solidFill>
                        <a:latin typeface="Times New Roman" pitchFamily="18" charset="0"/>
                        <a:cs typeface="Times New Roman" pitchFamily="18" charset="0"/>
                      </a:endParaRPr>
                    </a:p>
                  </a:txBody>
                  <a:tcPr/>
                </a:tc>
                <a:extLst>
                  <a:ext uri="{0D108BD9-81ED-4DB2-BD59-A6C34878D82A}">
                    <a16:rowId xmlns:a16="http://schemas.microsoft.com/office/drawing/2014/main" xmlns="" val="10003"/>
                  </a:ext>
                </a:extLst>
              </a:tr>
              <a:tr h="558601">
                <a:tc>
                  <a:txBody>
                    <a:bodyPr/>
                    <a:lstStyle/>
                    <a:p>
                      <a:pPr algn="ctr"/>
                      <a:r>
                        <a:rPr lang="en-US" sz="1600" dirty="0" smtClean="0">
                          <a:solidFill>
                            <a:srgbClr val="002060"/>
                          </a:solidFill>
                          <a:latin typeface="Times New Roman" pitchFamily="18" charset="0"/>
                          <a:cs typeface="Times New Roman" pitchFamily="18" charset="0"/>
                        </a:rPr>
                        <a:t>4.</a:t>
                      </a:r>
                      <a:endParaRPr lang="en-US" sz="1600" dirty="0">
                        <a:solidFill>
                          <a:srgbClr val="002060"/>
                        </a:solidFill>
                        <a:latin typeface="Times New Roman" pitchFamily="18" charset="0"/>
                        <a:cs typeface="Times New Roman" pitchFamily="18" charset="0"/>
                      </a:endParaRPr>
                    </a:p>
                  </a:txBody>
                  <a:tcPr/>
                </a:tc>
                <a:tc>
                  <a:txBody>
                    <a:bodyPr/>
                    <a:lstStyle/>
                    <a:p>
                      <a:pPr algn="just"/>
                      <a:r>
                        <a:rPr lang="en-GB" sz="1600" b="1" dirty="0" smtClean="0">
                          <a:solidFill>
                            <a:srgbClr val="002060"/>
                          </a:solidFill>
                          <a:latin typeface="Times New Roman" panose="02020603050405020304" pitchFamily="18" charset="0"/>
                          <a:cs typeface="Times New Roman" panose="02020603050405020304" pitchFamily="18" charset="0"/>
                        </a:rPr>
                        <a:t>Consumer Protection</a:t>
                      </a:r>
                      <a:endParaRPr lang="en-US" sz="1600" b="1" dirty="0">
                        <a:solidFill>
                          <a:srgbClr val="002060"/>
                        </a:solidFill>
                        <a:latin typeface="Times New Roman" panose="02020603050405020304" pitchFamily="18" charset="0"/>
                        <a:cs typeface="Times New Roman" panose="02020603050405020304" pitchFamily="18" charset="0"/>
                      </a:endParaRPr>
                    </a:p>
                  </a:txBody>
                  <a:tcPr/>
                </a:tc>
                <a:tc>
                  <a:txBody>
                    <a:bodyPr/>
                    <a:lstStyle/>
                    <a:p>
                      <a:pPr algn="just"/>
                      <a:r>
                        <a:rPr lang="en-US" sz="1600" dirty="0" smtClean="0">
                          <a:solidFill>
                            <a:srgbClr val="002060"/>
                          </a:solidFill>
                          <a:latin typeface="Times New Roman" pitchFamily="18" charset="0"/>
                          <a:cs typeface="Times New Roman" pitchFamily="18" charset="0"/>
                        </a:rPr>
                        <a:t>Regulation</a:t>
                      </a:r>
                      <a:r>
                        <a:rPr lang="en-US" sz="1600" baseline="0" dirty="0" smtClean="0">
                          <a:solidFill>
                            <a:srgbClr val="002060"/>
                          </a:solidFill>
                          <a:latin typeface="Times New Roman" pitchFamily="18" charset="0"/>
                          <a:cs typeface="Times New Roman" pitchFamily="18" charset="0"/>
                        </a:rPr>
                        <a:t> &amp; </a:t>
                      </a:r>
                      <a:r>
                        <a:rPr lang="en-US" sz="1600" dirty="0" smtClean="0">
                          <a:solidFill>
                            <a:srgbClr val="002060"/>
                          </a:solidFill>
                          <a:latin typeface="Times New Roman" pitchFamily="18" charset="0"/>
                          <a:cs typeface="Times New Roman" pitchFamily="18" charset="0"/>
                        </a:rPr>
                        <a:t>Facilitation</a:t>
                      </a:r>
                      <a:endParaRPr lang="en-US" sz="1600" dirty="0">
                        <a:solidFill>
                          <a:srgbClr val="002060"/>
                        </a:solidFill>
                        <a:latin typeface="Times New Roman" pitchFamily="18" charset="0"/>
                        <a:cs typeface="Times New Roman" pitchFamily="18" charset="0"/>
                      </a:endParaRPr>
                    </a:p>
                  </a:txBody>
                  <a:tcPr/>
                </a:tc>
                <a:tc>
                  <a:txBody>
                    <a:bodyPr/>
                    <a:lstStyle/>
                    <a:p>
                      <a:pPr marL="0" marR="0" algn="just">
                        <a:lnSpc>
                          <a:spcPct val="115000"/>
                        </a:lnSpc>
                        <a:spcBef>
                          <a:spcPts val="0"/>
                        </a:spcBef>
                        <a:spcAft>
                          <a:spcPts val="0"/>
                        </a:spcAft>
                      </a:pPr>
                      <a:r>
                        <a:rPr lang="en-US" sz="1600" dirty="0" err="1" smtClean="0">
                          <a:solidFill>
                            <a:srgbClr val="002060"/>
                          </a:solidFill>
                          <a:latin typeface="Times New Roman" pitchFamily="18" charset="0"/>
                          <a:ea typeface="Calibri"/>
                          <a:cs typeface="Times New Roman" pitchFamily="18" charset="0"/>
                        </a:rPr>
                        <a:t>MoC</a:t>
                      </a:r>
                      <a:r>
                        <a:rPr lang="en-US" sz="1600" dirty="0" smtClean="0">
                          <a:solidFill>
                            <a:srgbClr val="002060"/>
                          </a:solidFill>
                          <a:latin typeface="Times New Roman" pitchFamily="18" charset="0"/>
                          <a:ea typeface="Calibri"/>
                          <a:cs typeface="Times New Roman" pitchFamily="18" charset="0"/>
                        </a:rPr>
                        <a:t> ,Consumer</a:t>
                      </a:r>
                      <a:r>
                        <a:rPr lang="en-US" sz="1600" baseline="0" dirty="0" smtClean="0">
                          <a:solidFill>
                            <a:srgbClr val="002060"/>
                          </a:solidFill>
                          <a:latin typeface="Times New Roman" pitchFamily="18" charset="0"/>
                          <a:ea typeface="Calibri"/>
                          <a:cs typeface="Times New Roman" pitchFamily="18" charset="0"/>
                        </a:rPr>
                        <a:t> Protection Councils, e-Commerce Platforms</a:t>
                      </a:r>
                      <a:endParaRPr lang="en-US" sz="1600" dirty="0">
                        <a:solidFill>
                          <a:srgbClr val="002060"/>
                        </a:solidFill>
                        <a:latin typeface="Times New Roman" pitchFamily="18" charset="0"/>
                        <a:ea typeface="Calibri"/>
                        <a:cs typeface="Times New Roman" pitchFamily="18" charset="0"/>
                      </a:endParaRPr>
                    </a:p>
                  </a:txBody>
                  <a:tcPr marL="68580" marR="68580" marT="0" marB="0"/>
                </a:tc>
                <a:tc>
                  <a:txBody>
                    <a:bodyPr/>
                    <a:lstStyle/>
                    <a:p>
                      <a:pPr algn="just"/>
                      <a:r>
                        <a:rPr lang="en-US" sz="1600" dirty="0" smtClean="0">
                          <a:solidFill>
                            <a:srgbClr val="002060"/>
                          </a:solidFill>
                          <a:latin typeface="Times New Roman" pitchFamily="18" charset="0"/>
                          <a:cs typeface="Times New Roman" pitchFamily="18" charset="0"/>
                        </a:rPr>
                        <a:t>Ministry of Law &amp; Justice,</a:t>
                      </a:r>
                      <a:endParaRPr lang="en-US" sz="1600" dirty="0">
                        <a:solidFill>
                          <a:srgbClr val="002060"/>
                        </a:solidFill>
                        <a:latin typeface="Times New Roman" pitchFamily="18" charset="0"/>
                        <a:cs typeface="Times New Roman" pitchFamily="18" charset="0"/>
                      </a:endParaRPr>
                    </a:p>
                  </a:txBody>
                  <a:tcPr/>
                </a:tc>
                <a:extLst>
                  <a:ext uri="{0D108BD9-81ED-4DB2-BD59-A6C34878D82A}">
                    <a16:rowId xmlns:a16="http://schemas.microsoft.com/office/drawing/2014/main" xmlns="" val="10004"/>
                  </a:ext>
                </a:extLst>
              </a:tr>
              <a:tr h="376374">
                <a:tc>
                  <a:txBody>
                    <a:bodyPr/>
                    <a:lstStyle/>
                    <a:p>
                      <a:pPr algn="ctr"/>
                      <a:r>
                        <a:rPr lang="en-US" sz="1600" dirty="0" smtClean="0">
                          <a:solidFill>
                            <a:srgbClr val="002060"/>
                          </a:solidFill>
                          <a:latin typeface="Times New Roman" pitchFamily="18" charset="0"/>
                          <a:cs typeface="Times New Roman" pitchFamily="18" charset="0"/>
                        </a:rPr>
                        <a:t>5.</a:t>
                      </a:r>
                      <a:endParaRPr lang="en-US" sz="1600" dirty="0">
                        <a:solidFill>
                          <a:srgbClr val="002060"/>
                        </a:solidFill>
                        <a:latin typeface="Times New Roman" pitchFamily="18" charset="0"/>
                        <a:cs typeface="Times New Roman" pitchFamily="18" charset="0"/>
                      </a:endParaRPr>
                    </a:p>
                  </a:txBody>
                  <a:tcPr/>
                </a:tc>
                <a:tc>
                  <a:txBody>
                    <a:bodyPr/>
                    <a:lstStyle/>
                    <a:p>
                      <a:pPr algn="just"/>
                      <a:r>
                        <a:rPr lang="en-US" sz="1600" b="1" dirty="0" smtClean="0">
                          <a:solidFill>
                            <a:srgbClr val="002060"/>
                          </a:solidFill>
                          <a:latin typeface="Times New Roman" pitchFamily="18" charset="0"/>
                          <a:cs typeface="Times New Roman" pitchFamily="18" charset="0"/>
                        </a:rPr>
                        <a:t>Taxation</a:t>
                      </a:r>
                      <a:endParaRPr lang="en-US" sz="1600" dirty="0">
                        <a:solidFill>
                          <a:srgbClr val="002060"/>
                        </a:solidFill>
                        <a:latin typeface="Times New Roman" pitchFamily="18" charset="0"/>
                        <a:cs typeface="Times New Roman" pitchFamily="18" charset="0"/>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600" dirty="0" smtClean="0">
                          <a:solidFill>
                            <a:srgbClr val="002060"/>
                          </a:solidFill>
                          <a:latin typeface="Times New Roman" pitchFamily="18" charset="0"/>
                          <a:cs typeface="Times New Roman" pitchFamily="18" charset="0"/>
                        </a:rPr>
                        <a:t>Promotion &amp; Facilitation</a:t>
                      </a:r>
                      <a:endParaRPr lang="en-US" sz="1600" dirty="0">
                        <a:solidFill>
                          <a:srgbClr val="002060"/>
                        </a:solidFill>
                        <a:latin typeface="Times New Roman" pitchFamily="18" charset="0"/>
                        <a:cs typeface="Times New Roman" pitchFamily="18" charset="0"/>
                      </a:endParaRPr>
                    </a:p>
                  </a:txBody>
                  <a:tcPr/>
                </a:tc>
                <a:tc>
                  <a:txBody>
                    <a:bodyPr/>
                    <a:lstStyle/>
                    <a:p>
                      <a:pPr algn="just"/>
                      <a:r>
                        <a:rPr lang="en-US" sz="1600" dirty="0" smtClean="0">
                          <a:solidFill>
                            <a:srgbClr val="002060"/>
                          </a:solidFill>
                          <a:latin typeface="Times New Roman" pitchFamily="18" charset="0"/>
                          <a:cs typeface="Times New Roman" pitchFamily="18" charset="0"/>
                        </a:rPr>
                        <a:t>FBR,PRAs</a:t>
                      </a:r>
                      <a:endParaRPr lang="en-US" sz="1600" dirty="0">
                        <a:solidFill>
                          <a:srgbClr val="002060"/>
                        </a:solidFill>
                        <a:latin typeface="Times New Roman" pitchFamily="18" charset="0"/>
                        <a:cs typeface="Times New Roman" pitchFamily="18" charset="0"/>
                      </a:endParaRPr>
                    </a:p>
                  </a:txBody>
                  <a:tcPr/>
                </a:tc>
                <a:tc>
                  <a:txBody>
                    <a:bodyPr/>
                    <a:lstStyle/>
                    <a:p>
                      <a:pPr algn="just"/>
                      <a:r>
                        <a:rPr lang="en-US" sz="1600" dirty="0" smtClean="0">
                          <a:solidFill>
                            <a:srgbClr val="002060"/>
                          </a:solidFill>
                          <a:latin typeface="Times New Roman" pitchFamily="18" charset="0"/>
                          <a:cs typeface="Times New Roman" pitchFamily="18" charset="0"/>
                        </a:rPr>
                        <a:t>PRAs</a:t>
                      </a:r>
                      <a:endParaRPr lang="en-US" sz="1600" dirty="0">
                        <a:solidFill>
                          <a:srgbClr val="002060"/>
                        </a:solidFill>
                        <a:latin typeface="Times New Roman" pitchFamily="18" charset="0"/>
                        <a:cs typeface="Times New Roman" pitchFamily="18" charset="0"/>
                      </a:endParaRPr>
                    </a:p>
                  </a:txBody>
                  <a:tcPr/>
                </a:tc>
                <a:extLst>
                  <a:ext uri="{0D108BD9-81ED-4DB2-BD59-A6C34878D82A}">
                    <a16:rowId xmlns:a16="http://schemas.microsoft.com/office/drawing/2014/main" xmlns="" val="10005"/>
                  </a:ext>
                </a:extLst>
              </a:tr>
              <a:tr h="588079">
                <a:tc>
                  <a:txBody>
                    <a:bodyPr/>
                    <a:lstStyle/>
                    <a:p>
                      <a:pPr algn="ctr"/>
                      <a:r>
                        <a:rPr lang="en-US" sz="1600" dirty="0" smtClean="0">
                          <a:solidFill>
                            <a:srgbClr val="002060"/>
                          </a:solidFill>
                          <a:latin typeface="Times New Roman" pitchFamily="18" charset="0"/>
                          <a:cs typeface="Times New Roman" pitchFamily="18" charset="0"/>
                        </a:rPr>
                        <a:t>6.</a:t>
                      </a:r>
                      <a:endParaRPr lang="en-US" sz="1600" dirty="0">
                        <a:solidFill>
                          <a:srgbClr val="002060"/>
                        </a:solidFill>
                        <a:latin typeface="Times New Roman" pitchFamily="18" charset="0"/>
                        <a:cs typeface="Times New Roman" pitchFamily="18" charset="0"/>
                      </a:endParaRPr>
                    </a:p>
                  </a:txBody>
                  <a:tcPr/>
                </a:tc>
                <a:tc>
                  <a:txBody>
                    <a:bodyPr/>
                    <a:lstStyle/>
                    <a:p>
                      <a:pPr algn="just"/>
                      <a:r>
                        <a:rPr lang="en-US" sz="1600" b="1" dirty="0" smtClean="0">
                          <a:solidFill>
                            <a:srgbClr val="002060"/>
                          </a:solidFill>
                          <a:latin typeface="Times New Roman" pitchFamily="18" charset="0"/>
                          <a:cs typeface="Times New Roman" pitchFamily="18" charset="0"/>
                        </a:rPr>
                        <a:t>ICT Infrastructure and Telecom Services in Pakistan</a:t>
                      </a:r>
                      <a:endParaRPr lang="en-US" sz="1600" dirty="0">
                        <a:solidFill>
                          <a:srgbClr val="002060"/>
                        </a:solidFill>
                        <a:latin typeface="Times New Roman" pitchFamily="18" charset="0"/>
                        <a:cs typeface="Times New Roman" pitchFamily="18" charset="0"/>
                      </a:endParaRPr>
                    </a:p>
                  </a:txBody>
                  <a:tcPr/>
                </a:tc>
                <a:tc>
                  <a:txBody>
                    <a:bodyPr/>
                    <a:lstStyle/>
                    <a:p>
                      <a:pPr algn="just"/>
                      <a:r>
                        <a:rPr lang="en-US" sz="1600" dirty="0" smtClean="0">
                          <a:solidFill>
                            <a:srgbClr val="002060"/>
                          </a:solidFill>
                          <a:latin typeface="Times New Roman" pitchFamily="18" charset="0"/>
                          <a:cs typeface="Times New Roman" pitchFamily="18" charset="0"/>
                        </a:rPr>
                        <a:t>Promotion &amp; Facilitation</a:t>
                      </a:r>
                      <a:endParaRPr lang="en-US" sz="1600" dirty="0">
                        <a:solidFill>
                          <a:srgbClr val="002060"/>
                        </a:solidFill>
                        <a:latin typeface="Times New Roman" pitchFamily="18" charset="0"/>
                        <a:cs typeface="Times New Roman" pitchFamily="18" charset="0"/>
                      </a:endParaRPr>
                    </a:p>
                  </a:txBody>
                  <a:tcPr/>
                </a:tc>
                <a:tc>
                  <a:txBody>
                    <a:bodyPr/>
                    <a:lstStyle/>
                    <a:p>
                      <a:pPr algn="just"/>
                      <a:r>
                        <a:rPr lang="en-US" sz="1600" dirty="0" err="1" smtClean="0">
                          <a:solidFill>
                            <a:srgbClr val="002060"/>
                          </a:solidFill>
                          <a:latin typeface="Times New Roman" pitchFamily="18" charset="0"/>
                          <a:cs typeface="Times New Roman" pitchFamily="18" charset="0"/>
                        </a:rPr>
                        <a:t>MoC</a:t>
                      </a:r>
                      <a:r>
                        <a:rPr lang="en-US" sz="1600" dirty="0" smtClean="0">
                          <a:solidFill>
                            <a:srgbClr val="002060"/>
                          </a:solidFill>
                          <a:latin typeface="Times New Roman" pitchFamily="18" charset="0"/>
                          <a:cs typeface="Times New Roman" pitchFamily="18" charset="0"/>
                        </a:rPr>
                        <a:t>, </a:t>
                      </a:r>
                      <a:r>
                        <a:rPr lang="en-US" sz="1600" dirty="0" err="1" smtClean="0">
                          <a:solidFill>
                            <a:srgbClr val="002060"/>
                          </a:solidFill>
                          <a:latin typeface="Times New Roman" pitchFamily="18" charset="0"/>
                          <a:cs typeface="Times New Roman" pitchFamily="18" charset="0"/>
                        </a:rPr>
                        <a:t>MoITT</a:t>
                      </a:r>
                      <a:endParaRPr lang="en-US" sz="1600" dirty="0">
                        <a:solidFill>
                          <a:srgbClr val="002060"/>
                        </a:solidFill>
                        <a:latin typeface="Times New Roman" pitchFamily="18" charset="0"/>
                        <a:cs typeface="Times New Roman" pitchFamily="18" charset="0"/>
                      </a:endParaRPr>
                    </a:p>
                  </a:txBody>
                  <a:tcPr/>
                </a:tc>
                <a:tc>
                  <a:txBody>
                    <a:bodyPr/>
                    <a:lstStyle/>
                    <a:p>
                      <a:pPr algn="just"/>
                      <a:r>
                        <a:rPr lang="en-US" sz="1600" dirty="0" smtClean="0">
                          <a:solidFill>
                            <a:srgbClr val="002060"/>
                          </a:solidFill>
                          <a:latin typeface="Times New Roman" pitchFamily="18" charset="0"/>
                          <a:cs typeface="Times New Roman" pitchFamily="18" charset="0"/>
                        </a:rPr>
                        <a:t>USF, Ignite</a:t>
                      </a:r>
                      <a:endParaRPr lang="en-US" sz="1600" dirty="0">
                        <a:solidFill>
                          <a:srgbClr val="002060"/>
                        </a:solidFill>
                        <a:latin typeface="Times New Roman" pitchFamily="18" charset="0"/>
                        <a:cs typeface="Times New Roman" pitchFamily="18" charset="0"/>
                      </a:endParaRPr>
                    </a:p>
                  </a:txBody>
                  <a:tcPr/>
                </a:tc>
                <a:extLst>
                  <a:ext uri="{0D108BD9-81ED-4DB2-BD59-A6C34878D82A}">
                    <a16:rowId xmlns:a16="http://schemas.microsoft.com/office/drawing/2014/main" xmlns="" val="10006"/>
                  </a:ext>
                </a:extLst>
              </a:tr>
              <a:tr h="382635">
                <a:tc>
                  <a:txBody>
                    <a:bodyPr/>
                    <a:lstStyle/>
                    <a:p>
                      <a:pPr algn="ctr"/>
                      <a:r>
                        <a:rPr lang="en-US" sz="1600" dirty="0" smtClean="0">
                          <a:solidFill>
                            <a:srgbClr val="002060"/>
                          </a:solidFill>
                          <a:latin typeface="Times New Roman" pitchFamily="18" charset="0"/>
                          <a:cs typeface="Times New Roman" pitchFamily="18" charset="0"/>
                        </a:rPr>
                        <a:t>7.</a:t>
                      </a:r>
                      <a:endParaRPr lang="en-US" sz="1600" dirty="0">
                        <a:solidFill>
                          <a:srgbClr val="002060"/>
                        </a:solidFill>
                        <a:latin typeface="Times New Roman" pitchFamily="18" charset="0"/>
                        <a:cs typeface="Times New Roman" pitchFamily="18" charset="0"/>
                      </a:endParaRPr>
                    </a:p>
                  </a:txBody>
                  <a:tcPr/>
                </a:tc>
                <a:tc>
                  <a:txBody>
                    <a:bodyPr/>
                    <a:lstStyle/>
                    <a:p>
                      <a:pPr algn="just"/>
                      <a:r>
                        <a:rPr lang="en-US" sz="1600" b="1" dirty="0" smtClean="0">
                          <a:solidFill>
                            <a:srgbClr val="002060"/>
                          </a:solidFill>
                          <a:latin typeface="Times New Roman" pitchFamily="18" charset="0"/>
                          <a:cs typeface="Times New Roman" pitchFamily="18" charset="0"/>
                        </a:rPr>
                        <a:t>Logistics</a:t>
                      </a:r>
                      <a:endParaRPr lang="en-US" sz="1600" dirty="0">
                        <a:solidFill>
                          <a:srgbClr val="002060"/>
                        </a:solidFill>
                        <a:latin typeface="Times New Roman" pitchFamily="18" charset="0"/>
                        <a:cs typeface="Times New Roman" pitchFamily="18" charset="0"/>
                      </a:endParaRPr>
                    </a:p>
                  </a:txBody>
                  <a:tcPr/>
                </a:tc>
                <a:tc>
                  <a:txBody>
                    <a:bodyPr/>
                    <a:lstStyle/>
                    <a:p>
                      <a:pPr algn="just"/>
                      <a:r>
                        <a:rPr lang="en-US" sz="1600" dirty="0" smtClean="0">
                          <a:solidFill>
                            <a:srgbClr val="002060"/>
                          </a:solidFill>
                          <a:latin typeface="Times New Roman" pitchFamily="18" charset="0"/>
                          <a:cs typeface="Times New Roman" pitchFamily="18" charset="0"/>
                        </a:rPr>
                        <a:t>Regulation </a:t>
                      </a:r>
                      <a:r>
                        <a:rPr lang="en-US" sz="1600" baseline="0" dirty="0" smtClean="0">
                          <a:solidFill>
                            <a:srgbClr val="002060"/>
                          </a:solidFill>
                          <a:latin typeface="Times New Roman" pitchFamily="18" charset="0"/>
                          <a:cs typeface="Times New Roman" pitchFamily="18" charset="0"/>
                        </a:rPr>
                        <a:t> &amp; </a:t>
                      </a:r>
                      <a:r>
                        <a:rPr lang="en-US" sz="1600" dirty="0" smtClean="0">
                          <a:solidFill>
                            <a:srgbClr val="002060"/>
                          </a:solidFill>
                          <a:latin typeface="Times New Roman" pitchFamily="18" charset="0"/>
                          <a:cs typeface="Times New Roman" pitchFamily="18" charset="0"/>
                        </a:rPr>
                        <a:t>Facilitation</a:t>
                      </a:r>
                      <a:endParaRPr lang="en-US" sz="1600" dirty="0">
                        <a:solidFill>
                          <a:srgbClr val="002060"/>
                        </a:solidFill>
                        <a:latin typeface="Times New Roman" pitchFamily="18" charset="0"/>
                        <a:cs typeface="Times New Roman" pitchFamily="18" charset="0"/>
                      </a:endParaRPr>
                    </a:p>
                  </a:txBody>
                  <a:tcPr/>
                </a:tc>
                <a:tc>
                  <a:txBody>
                    <a:bodyPr/>
                    <a:lstStyle/>
                    <a:p>
                      <a:pPr algn="just"/>
                      <a:r>
                        <a:rPr lang="en-US" sz="1600" dirty="0" err="1" smtClean="0">
                          <a:solidFill>
                            <a:srgbClr val="002060"/>
                          </a:solidFill>
                          <a:latin typeface="Times New Roman" pitchFamily="18" charset="0"/>
                          <a:cs typeface="Times New Roman" pitchFamily="18" charset="0"/>
                        </a:rPr>
                        <a:t>Pakpost</a:t>
                      </a:r>
                      <a:r>
                        <a:rPr lang="en-US" sz="1600" dirty="0" smtClean="0">
                          <a:solidFill>
                            <a:srgbClr val="002060"/>
                          </a:solidFill>
                          <a:latin typeface="Times New Roman" pitchFamily="18" charset="0"/>
                          <a:cs typeface="Times New Roman" pitchFamily="18" charset="0"/>
                        </a:rPr>
                        <a:t>, </a:t>
                      </a:r>
                      <a:r>
                        <a:rPr lang="en-US" sz="1600" dirty="0" err="1" smtClean="0">
                          <a:solidFill>
                            <a:srgbClr val="002060"/>
                          </a:solidFill>
                          <a:latin typeface="Times New Roman" pitchFamily="18" charset="0"/>
                          <a:cs typeface="Times New Roman" pitchFamily="18" charset="0"/>
                        </a:rPr>
                        <a:t>MoComm</a:t>
                      </a:r>
                      <a:r>
                        <a:rPr lang="en-US" sz="1600" dirty="0" smtClean="0">
                          <a:solidFill>
                            <a:srgbClr val="002060"/>
                          </a:solidFill>
                          <a:latin typeface="Times New Roman" pitchFamily="18" charset="0"/>
                          <a:cs typeface="Times New Roman" pitchFamily="18" charset="0"/>
                        </a:rPr>
                        <a:t>.</a:t>
                      </a:r>
                      <a:endParaRPr lang="en-US" sz="1600" dirty="0">
                        <a:solidFill>
                          <a:srgbClr val="002060"/>
                        </a:solidFill>
                        <a:latin typeface="Times New Roman" pitchFamily="18" charset="0"/>
                        <a:cs typeface="Times New Roman" pitchFamily="18" charset="0"/>
                      </a:endParaRPr>
                    </a:p>
                  </a:txBody>
                  <a:tcPr/>
                </a:tc>
                <a:tc>
                  <a:txBody>
                    <a:bodyPr/>
                    <a:lstStyle/>
                    <a:p>
                      <a:pPr algn="just"/>
                      <a:r>
                        <a:rPr lang="en-US" sz="1600" dirty="0" smtClean="0">
                          <a:solidFill>
                            <a:srgbClr val="002060"/>
                          </a:solidFill>
                          <a:latin typeface="Times New Roman" pitchFamily="18" charset="0"/>
                          <a:cs typeface="Times New Roman" pitchFamily="18" charset="0"/>
                        </a:rPr>
                        <a:t>e-Commerce Platforms</a:t>
                      </a:r>
                      <a:endParaRPr lang="en-US" sz="1600" dirty="0">
                        <a:solidFill>
                          <a:srgbClr val="002060"/>
                        </a:solidFill>
                        <a:latin typeface="Times New Roman" pitchFamily="18" charset="0"/>
                        <a:cs typeface="Times New Roman" pitchFamily="18" charset="0"/>
                      </a:endParaRPr>
                    </a:p>
                  </a:txBody>
                  <a:tcPr/>
                </a:tc>
                <a:extLst>
                  <a:ext uri="{0D108BD9-81ED-4DB2-BD59-A6C34878D82A}">
                    <a16:rowId xmlns:a16="http://schemas.microsoft.com/office/drawing/2014/main" xmlns="" val="10007"/>
                  </a:ext>
                </a:extLst>
              </a:tr>
              <a:tr h="382635">
                <a:tc>
                  <a:txBody>
                    <a:bodyPr/>
                    <a:lstStyle/>
                    <a:p>
                      <a:pPr algn="ctr"/>
                      <a:r>
                        <a:rPr lang="en-US" sz="1600" dirty="0" smtClean="0">
                          <a:solidFill>
                            <a:srgbClr val="002060"/>
                          </a:solidFill>
                          <a:latin typeface="Times New Roman" pitchFamily="18" charset="0"/>
                          <a:cs typeface="Times New Roman" pitchFamily="18" charset="0"/>
                        </a:rPr>
                        <a:t>8.</a:t>
                      </a:r>
                      <a:endParaRPr lang="en-US" sz="1600" dirty="0">
                        <a:solidFill>
                          <a:srgbClr val="002060"/>
                        </a:solidFill>
                        <a:latin typeface="Times New Roman" pitchFamily="18" charset="0"/>
                        <a:cs typeface="Times New Roman" pitchFamily="18" charset="0"/>
                      </a:endParaRPr>
                    </a:p>
                  </a:txBody>
                  <a:tcPr/>
                </a:tc>
                <a:tc>
                  <a:txBody>
                    <a:bodyPr/>
                    <a:lstStyle/>
                    <a:p>
                      <a:pPr algn="just"/>
                      <a:r>
                        <a:rPr lang="en-US" sz="1600" b="1" dirty="0" smtClean="0">
                          <a:solidFill>
                            <a:srgbClr val="002060"/>
                          </a:solidFill>
                          <a:latin typeface="Times New Roman" pitchFamily="18" charset="0"/>
                          <a:cs typeface="Times New Roman" pitchFamily="18" charset="0"/>
                        </a:rPr>
                        <a:t>Data Protection and Investment</a:t>
                      </a:r>
                      <a:endParaRPr lang="en-US" sz="1600" dirty="0">
                        <a:solidFill>
                          <a:srgbClr val="002060"/>
                        </a:solidFill>
                        <a:latin typeface="Times New Roman" pitchFamily="18" charset="0"/>
                        <a:cs typeface="Times New Roman" pitchFamily="18" charset="0"/>
                      </a:endParaRPr>
                    </a:p>
                  </a:txBody>
                  <a:tcPr/>
                </a:tc>
                <a:tc>
                  <a:txBody>
                    <a:bodyPr/>
                    <a:lstStyle/>
                    <a:p>
                      <a:pPr algn="just"/>
                      <a:r>
                        <a:rPr lang="en-US" sz="1600" dirty="0" smtClean="0">
                          <a:solidFill>
                            <a:srgbClr val="002060"/>
                          </a:solidFill>
                          <a:latin typeface="Times New Roman" pitchFamily="18" charset="0"/>
                          <a:cs typeface="Times New Roman" pitchFamily="18" charset="0"/>
                        </a:rPr>
                        <a:t>Regulation </a:t>
                      </a:r>
                      <a:r>
                        <a:rPr lang="en-US" sz="1600" baseline="0" dirty="0" smtClean="0">
                          <a:solidFill>
                            <a:srgbClr val="002060"/>
                          </a:solidFill>
                          <a:latin typeface="Times New Roman" pitchFamily="18" charset="0"/>
                          <a:cs typeface="Times New Roman" pitchFamily="18" charset="0"/>
                        </a:rPr>
                        <a:t> &amp; </a:t>
                      </a:r>
                      <a:r>
                        <a:rPr lang="en-US" sz="1600" dirty="0" smtClean="0">
                          <a:solidFill>
                            <a:srgbClr val="002060"/>
                          </a:solidFill>
                          <a:latin typeface="Times New Roman" pitchFamily="18" charset="0"/>
                          <a:cs typeface="Times New Roman" pitchFamily="18" charset="0"/>
                        </a:rPr>
                        <a:t>Facilitation </a:t>
                      </a:r>
                      <a:endParaRPr lang="en-US" sz="1600" dirty="0">
                        <a:solidFill>
                          <a:srgbClr val="002060"/>
                        </a:solidFill>
                        <a:latin typeface="Times New Roman" pitchFamily="18" charset="0"/>
                        <a:cs typeface="Times New Roman" pitchFamily="18" charset="0"/>
                      </a:endParaRPr>
                    </a:p>
                  </a:txBody>
                  <a:tcPr/>
                </a:tc>
                <a:tc>
                  <a:txBody>
                    <a:bodyPr/>
                    <a:lstStyle/>
                    <a:p>
                      <a:pPr algn="just"/>
                      <a:r>
                        <a:rPr lang="en-US" sz="1600" dirty="0" err="1" smtClean="0">
                          <a:solidFill>
                            <a:srgbClr val="002060"/>
                          </a:solidFill>
                          <a:latin typeface="Times New Roman" pitchFamily="18" charset="0"/>
                          <a:cs typeface="Times New Roman" pitchFamily="18" charset="0"/>
                        </a:rPr>
                        <a:t>MoITT</a:t>
                      </a:r>
                      <a:r>
                        <a:rPr lang="en-US" sz="1600" dirty="0" smtClean="0">
                          <a:solidFill>
                            <a:srgbClr val="002060"/>
                          </a:solidFill>
                          <a:latin typeface="Times New Roman" pitchFamily="18" charset="0"/>
                          <a:cs typeface="Times New Roman" pitchFamily="18" charset="0"/>
                        </a:rPr>
                        <a:t>,</a:t>
                      </a:r>
                      <a:endParaRPr lang="en-US" sz="1600" dirty="0">
                        <a:solidFill>
                          <a:srgbClr val="002060"/>
                        </a:solidFill>
                        <a:latin typeface="Times New Roman" pitchFamily="18" charset="0"/>
                        <a:cs typeface="Times New Roman" pitchFamily="18" charset="0"/>
                      </a:endParaRPr>
                    </a:p>
                  </a:txBody>
                  <a:tcPr/>
                </a:tc>
                <a:tc>
                  <a:txBody>
                    <a:bodyPr/>
                    <a:lstStyle/>
                    <a:p>
                      <a:pPr algn="just"/>
                      <a:r>
                        <a:rPr lang="en-US" sz="1600" dirty="0" err="1" smtClean="0">
                          <a:solidFill>
                            <a:srgbClr val="002060"/>
                          </a:solidFill>
                          <a:latin typeface="Times New Roman" pitchFamily="18" charset="0"/>
                          <a:cs typeface="Times New Roman" pitchFamily="18" charset="0"/>
                        </a:rPr>
                        <a:t>MoC</a:t>
                      </a:r>
                      <a:endParaRPr lang="en-US" sz="1600" dirty="0">
                        <a:solidFill>
                          <a:srgbClr val="002060"/>
                        </a:solidFill>
                        <a:latin typeface="Times New Roman" pitchFamily="18" charset="0"/>
                        <a:cs typeface="Times New Roman" pitchFamily="18" charset="0"/>
                      </a:endParaRPr>
                    </a:p>
                  </a:txBody>
                  <a:tcPr/>
                </a:tc>
                <a:extLst>
                  <a:ext uri="{0D108BD9-81ED-4DB2-BD59-A6C34878D82A}">
                    <a16:rowId xmlns:a16="http://schemas.microsoft.com/office/drawing/2014/main" xmlns="" val="10008"/>
                  </a:ext>
                </a:extLst>
              </a:tr>
              <a:tr h="669611">
                <a:tc>
                  <a:txBody>
                    <a:bodyPr/>
                    <a:lstStyle/>
                    <a:p>
                      <a:pPr algn="ctr"/>
                      <a:r>
                        <a:rPr lang="en-US" sz="1600" dirty="0" smtClean="0">
                          <a:solidFill>
                            <a:srgbClr val="002060"/>
                          </a:solidFill>
                          <a:latin typeface="Times New Roman" pitchFamily="18" charset="0"/>
                          <a:cs typeface="Times New Roman" pitchFamily="18" charset="0"/>
                        </a:rPr>
                        <a:t>9.</a:t>
                      </a:r>
                      <a:endParaRPr lang="en-US" sz="1600" dirty="0">
                        <a:solidFill>
                          <a:srgbClr val="002060"/>
                        </a:solidFill>
                        <a:latin typeface="Times New Roman" pitchFamily="18" charset="0"/>
                        <a:cs typeface="Times New Roman" pitchFamily="18" charset="0"/>
                      </a:endParaRPr>
                    </a:p>
                  </a:txBody>
                  <a:tcPr/>
                </a:tc>
                <a:tc>
                  <a:txBody>
                    <a:bodyPr/>
                    <a:lstStyle/>
                    <a:p>
                      <a:pPr algn="just"/>
                      <a:r>
                        <a:rPr lang="en-US" sz="1600" b="1" dirty="0" smtClean="0">
                          <a:solidFill>
                            <a:srgbClr val="002060"/>
                          </a:solidFill>
                          <a:latin typeface="Times New Roman" pitchFamily="18" charset="0"/>
                          <a:cs typeface="Times New Roman" pitchFamily="18" charset="0"/>
                        </a:rPr>
                        <a:t>Global Connectivity and Participation in Multilateral Negotiations</a:t>
                      </a:r>
                      <a:endParaRPr lang="en-US" sz="1600" dirty="0">
                        <a:solidFill>
                          <a:srgbClr val="002060"/>
                        </a:solidFill>
                        <a:latin typeface="Times New Roman" pitchFamily="18" charset="0"/>
                        <a:cs typeface="Times New Roman" pitchFamily="18" charset="0"/>
                      </a:endParaRPr>
                    </a:p>
                  </a:txBody>
                  <a:tcPr/>
                </a:tc>
                <a:tc>
                  <a:txBody>
                    <a:bodyPr/>
                    <a:lstStyle/>
                    <a:p>
                      <a:pPr algn="just"/>
                      <a:r>
                        <a:rPr lang="en-US" sz="1600" dirty="0" smtClean="0">
                          <a:solidFill>
                            <a:srgbClr val="002060"/>
                          </a:solidFill>
                          <a:latin typeface="Times New Roman" pitchFamily="18" charset="0"/>
                          <a:cs typeface="Times New Roman" pitchFamily="18" charset="0"/>
                        </a:rPr>
                        <a:t>Regulation, Facilitation,</a:t>
                      </a:r>
                      <a:r>
                        <a:rPr lang="en-US" sz="1600" baseline="0" dirty="0" smtClean="0">
                          <a:solidFill>
                            <a:srgbClr val="002060"/>
                          </a:solidFill>
                          <a:latin typeface="Times New Roman" pitchFamily="18" charset="0"/>
                          <a:cs typeface="Times New Roman" pitchFamily="18" charset="0"/>
                        </a:rPr>
                        <a:t> &amp; </a:t>
                      </a:r>
                      <a:r>
                        <a:rPr lang="en-US" sz="1600" dirty="0" smtClean="0">
                          <a:solidFill>
                            <a:srgbClr val="002060"/>
                          </a:solidFill>
                          <a:latin typeface="Times New Roman" pitchFamily="18" charset="0"/>
                          <a:cs typeface="Times New Roman" pitchFamily="18" charset="0"/>
                        </a:rPr>
                        <a:t>Promotion</a:t>
                      </a:r>
                      <a:endParaRPr lang="en-US" sz="1600" dirty="0">
                        <a:solidFill>
                          <a:srgbClr val="002060"/>
                        </a:solidFill>
                        <a:latin typeface="Times New Roman" pitchFamily="18" charset="0"/>
                        <a:cs typeface="Times New Roman" pitchFamily="18" charset="0"/>
                      </a:endParaRPr>
                    </a:p>
                  </a:txBody>
                  <a:tcPr/>
                </a:tc>
                <a:tc>
                  <a:txBody>
                    <a:bodyPr/>
                    <a:lstStyle/>
                    <a:p>
                      <a:pPr algn="just"/>
                      <a:r>
                        <a:rPr lang="en-US" sz="1600" dirty="0" smtClean="0">
                          <a:solidFill>
                            <a:srgbClr val="002060"/>
                          </a:solidFill>
                          <a:latin typeface="Times New Roman" pitchFamily="18" charset="0"/>
                          <a:cs typeface="Times New Roman" pitchFamily="18" charset="0"/>
                        </a:rPr>
                        <a:t>Pak</a:t>
                      </a:r>
                      <a:r>
                        <a:rPr lang="en-US" sz="1600" baseline="0" dirty="0" smtClean="0">
                          <a:solidFill>
                            <a:srgbClr val="002060"/>
                          </a:solidFill>
                          <a:latin typeface="Times New Roman" pitchFamily="18" charset="0"/>
                          <a:cs typeface="Times New Roman" pitchFamily="18" charset="0"/>
                        </a:rPr>
                        <a:t> Trade Missions, Associations &amp; Chambers</a:t>
                      </a:r>
                      <a:endParaRPr lang="en-US" sz="1600" dirty="0">
                        <a:solidFill>
                          <a:srgbClr val="002060"/>
                        </a:solidFill>
                        <a:latin typeface="Times New Roman" pitchFamily="18" charset="0"/>
                        <a:cs typeface="Times New Roman" pitchFamily="18" charset="0"/>
                      </a:endParaRPr>
                    </a:p>
                  </a:txBody>
                  <a:tcPr/>
                </a:tc>
                <a:tc>
                  <a:txBody>
                    <a:bodyPr/>
                    <a:lstStyle/>
                    <a:p>
                      <a:pPr algn="just"/>
                      <a:r>
                        <a:rPr lang="en-US" sz="1600" dirty="0" err="1" smtClean="0">
                          <a:solidFill>
                            <a:srgbClr val="002060"/>
                          </a:solidFill>
                          <a:latin typeface="Times New Roman" pitchFamily="18" charset="0"/>
                          <a:cs typeface="Times New Roman" pitchFamily="18" charset="0"/>
                        </a:rPr>
                        <a:t>MoC</a:t>
                      </a:r>
                      <a:endParaRPr lang="en-US" sz="1600" dirty="0">
                        <a:solidFill>
                          <a:srgbClr val="002060"/>
                        </a:solidFill>
                        <a:latin typeface="Times New Roman" pitchFamily="18" charset="0"/>
                        <a:cs typeface="Times New Roman" pitchFamily="18" charset="0"/>
                      </a:endParaRPr>
                    </a:p>
                  </a:txBody>
                  <a:tcPr/>
                </a:tc>
                <a:extLst>
                  <a:ext uri="{0D108BD9-81ED-4DB2-BD59-A6C34878D82A}">
                    <a16:rowId xmlns:a16="http://schemas.microsoft.com/office/drawing/2014/main" xmlns="" val="10009"/>
                  </a:ext>
                </a:extLst>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1200" y="304800"/>
            <a:ext cx="10468864" cy="1066800"/>
          </a:xfrm>
        </p:spPr>
        <p:txBody>
          <a:bodyPr>
            <a:normAutofit/>
          </a:bodyPr>
          <a:lstStyle/>
          <a:p>
            <a:pPr algn="ctr"/>
            <a:r>
              <a:rPr lang="en-US" sz="3600" b="1" kern="0" dirty="0" smtClean="0">
                <a:solidFill>
                  <a:srgbClr val="FFFF00"/>
                </a:solidFill>
                <a:effectLst/>
                <a:latin typeface="Times New Roman" pitchFamily="18" charset="0"/>
                <a:cs typeface="Times New Roman" pitchFamily="18" charset="0"/>
              </a:rPr>
              <a:t>Definition of e-Commerce</a:t>
            </a:r>
            <a:endParaRPr lang="en-US" sz="3600" b="1" kern="0" dirty="0">
              <a:solidFill>
                <a:srgbClr val="FFFF00"/>
              </a:solidFill>
              <a:effectLst/>
              <a:latin typeface="Times New Roman" pitchFamily="18" charset="0"/>
              <a:cs typeface="Times New Roman" pitchFamily="18" charset="0"/>
            </a:endParaRPr>
          </a:p>
        </p:txBody>
      </p:sp>
      <p:sp>
        <p:nvSpPr>
          <p:cNvPr id="3" name="Subtitle 2"/>
          <p:cNvSpPr>
            <a:spLocks noGrp="1"/>
          </p:cNvSpPr>
          <p:nvPr>
            <p:ph type="subTitle" idx="1"/>
          </p:nvPr>
        </p:nvSpPr>
        <p:spPr>
          <a:xfrm>
            <a:off x="1422400" y="1524000"/>
            <a:ext cx="9761728" cy="4876800"/>
          </a:xfrm>
        </p:spPr>
        <p:txBody>
          <a:bodyPr>
            <a:normAutofit/>
          </a:bodyPr>
          <a:lstStyle/>
          <a:p>
            <a:pPr lvl="0" algn="just">
              <a:spcBef>
                <a:spcPts val="2400"/>
              </a:spcBef>
              <a:buClr>
                <a:prstClr val="black">
                  <a:lumMod val="85000"/>
                  <a:lumOff val="15000"/>
                </a:prstClr>
              </a:buClr>
            </a:pPr>
            <a:r>
              <a:rPr lang="en-GB" sz="2800" dirty="0" smtClean="0">
                <a:latin typeface="Times New Roman" pitchFamily="18" charset="0"/>
                <a:cs typeface="Times New Roman" pitchFamily="18" charset="0"/>
              </a:rPr>
              <a:t> </a:t>
            </a:r>
          </a:p>
          <a:p>
            <a:pPr algn="just"/>
            <a:r>
              <a:rPr lang="en-GB" dirty="0" smtClean="0">
                <a:solidFill>
                  <a:schemeClr val="bg1"/>
                </a:solidFill>
                <a:latin typeface="Times New Roman" pitchFamily="18" charset="0"/>
                <a:cs typeface="Times New Roman" pitchFamily="18" charset="0"/>
              </a:rPr>
              <a:t>For the purpose of e-Commerce Policy Framework; </a:t>
            </a:r>
          </a:p>
          <a:p>
            <a:pPr algn="just"/>
            <a:r>
              <a:rPr lang="en-GB" b="1" dirty="0" smtClean="0">
                <a:solidFill>
                  <a:schemeClr val="bg1"/>
                </a:solidFill>
                <a:latin typeface="Times New Roman" pitchFamily="18" charset="0"/>
                <a:cs typeface="Times New Roman" pitchFamily="18" charset="0"/>
              </a:rPr>
              <a:t>e-Commerce </a:t>
            </a:r>
            <a:r>
              <a:rPr lang="en-GB" dirty="0" smtClean="0">
                <a:solidFill>
                  <a:schemeClr val="bg1"/>
                </a:solidFill>
                <a:latin typeface="Times New Roman" pitchFamily="18" charset="0"/>
                <a:cs typeface="Times New Roman" pitchFamily="18" charset="0"/>
              </a:rPr>
              <a:t>is defined as </a:t>
            </a:r>
            <a:r>
              <a:rPr lang="en-GB" i="1" dirty="0" smtClean="0">
                <a:solidFill>
                  <a:schemeClr val="bg1"/>
                </a:solidFill>
                <a:latin typeface="Times New Roman" pitchFamily="18" charset="0"/>
                <a:cs typeface="Times New Roman" pitchFamily="18" charset="0"/>
              </a:rPr>
              <a:t>buying and selling of goods or services including digital products, through electronic transactions conducted via the internet or other computer-mediated (online communication) networks.</a:t>
            </a:r>
            <a:endParaRPr lang="en-US" dirty="0" smtClean="0">
              <a:solidFill>
                <a:schemeClr val="bg1"/>
              </a:solidFill>
              <a:latin typeface="Times New Roman" pitchFamily="18" charset="0"/>
              <a:cs typeface="Times New Roman" pitchFamily="18" charset="0"/>
            </a:endParaRPr>
          </a:p>
          <a:p>
            <a:pPr algn="just"/>
            <a:endParaRPr lang="en-US" sz="2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FFFF00"/>
                </a:solidFill>
                <a:latin typeface="Times New Roman" pitchFamily="18" charset="0"/>
                <a:cs typeface="Times New Roman" pitchFamily="18" charset="0"/>
              </a:rPr>
              <a:t>Additions in the New draft </a:t>
            </a:r>
            <a:endParaRPr lang="en-US" sz="3600" b="1" dirty="0">
              <a:solidFill>
                <a:srgbClr val="FFFF00"/>
              </a:solidFill>
              <a:latin typeface="Times New Roman" pitchFamily="18" charset="0"/>
              <a:cs typeface="Times New Roman" pitchFamily="18" charset="0"/>
            </a:endParaRPr>
          </a:p>
        </p:txBody>
      </p:sp>
      <p:sp>
        <p:nvSpPr>
          <p:cNvPr id="3" name="Content Placeholder 2"/>
          <p:cNvSpPr>
            <a:spLocks noGrp="1"/>
          </p:cNvSpPr>
          <p:nvPr>
            <p:ph idx="1"/>
          </p:nvPr>
        </p:nvSpPr>
        <p:spPr>
          <a:xfrm>
            <a:off x="406400" y="1600201"/>
            <a:ext cx="11480800" cy="4525963"/>
          </a:xfrm>
        </p:spPr>
        <p:txBody>
          <a:bodyPr>
            <a:normAutofit/>
          </a:bodyPr>
          <a:lstStyle/>
          <a:p>
            <a:pPr algn="just" fontAlgn="t"/>
            <a:r>
              <a:rPr lang="en-US" sz="3000" dirty="0" smtClean="0">
                <a:solidFill>
                  <a:schemeClr val="bg1"/>
                </a:solidFill>
                <a:latin typeface="Times New Roman" pitchFamily="18" charset="0"/>
                <a:cs typeface="Times New Roman" pitchFamily="18" charset="0"/>
              </a:rPr>
              <a:t>Foreword has been included for ownership of the document at the highest level.</a:t>
            </a:r>
          </a:p>
          <a:p>
            <a:pPr algn="just" fontAlgn="t"/>
            <a:r>
              <a:rPr lang="en-US" sz="3000" dirty="0" smtClean="0">
                <a:solidFill>
                  <a:schemeClr val="bg1"/>
                </a:solidFill>
                <a:latin typeface="Times New Roman" pitchFamily="18" charset="0"/>
                <a:cs typeface="Times New Roman" pitchFamily="18" charset="0"/>
              </a:rPr>
              <a:t>Policy Framework’s goals have been aligned with the SDGs, for better implementation of the Policy Framework in line with Digital Pakistan Policy.</a:t>
            </a:r>
          </a:p>
          <a:p>
            <a:pPr algn="just" fontAlgn="t"/>
            <a:r>
              <a:rPr lang="en-US" sz="3000" dirty="0" smtClean="0">
                <a:solidFill>
                  <a:schemeClr val="bg1"/>
                </a:solidFill>
                <a:latin typeface="Times New Roman" pitchFamily="18" charset="0"/>
                <a:cs typeface="Times New Roman" pitchFamily="18" charset="0"/>
              </a:rPr>
              <a:t>Only one definition of e-Commerce has been incorporated to any avoid ambiguity.</a:t>
            </a:r>
            <a:endParaRPr lang="en-US" dirty="0" smtClean="0">
              <a:solidFill>
                <a:schemeClr val="bg1"/>
              </a:solidFill>
              <a:latin typeface="Times New Roman" pitchFamily="18" charset="0"/>
              <a:cs typeface="Times New Roman" pitchFamily="18" charset="0"/>
            </a:endParaRPr>
          </a:p>
          <a:p>
            <a:pPr>
              <a:buNone/>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solidFill>
                  <a:srgbClr val="FFFF00"/>
                </a:solidFill>
                <a:latin typeface="Times New Roman" pitchFamily="18" charset="0"/>
                <a:cs typeface="Times New Roman" pitchFamily="18" charset="0"/>
              </a:rPr>
              <a:t>Additions in the New draft</a:t>
            </a:r>
            <a:br>
              <a:rPr lang="en-US" sz="3600" b="1" dirty="0" smtClean="0">
                <a:solidFill>
                  <a:srgbClr val="FFFF00"/>
                </a:solidFill>
                <a:latin typeface="Times New Roman" pitchFamily="18" charset="0"/>
                <a:cs typeface="Times New Roman" pitchFamily="18" charset="0"/>
              </a:rPr>
            </a:br>
            <a:r>
              <a:rPr lang="en-US" sz="3600" b="1" dirty="0" smtClean="0">
                <a:solidFill>
                  <a:srgbClr val="FFFF00"/>
                </a:solidFill>
                <a:latin typeface="Times New Roman" pitchFamily="18" charset="0"/>
                <a:cs typeface="Times New Roman" pitchFamily="18" charset="0"/>
              </a:rPr>
              <a:t>(proposals) </a:t>
            </a:r>
            <a:endParaRPr lang="en-US" sz="3600" dirty="0"/>
          </a:p>
        </p:txBody>
      </p:sp>
      <p:sp>
        <p:nvSpPr>
          <p:cNvPr id="3" name="Content Placeholder 2"/>
          <p:cNvSpPr>
            <a:spLocks noGrp="1"/>
          </p:cNvSpPr>
          <p:nvPr>
            <p:ph idx="1"/>
          </p:nvPr>
        </p:nvSpPr>
        <p:spPr/>
        <p:txBody>
          <a:bodyPr>
            <a:normAutofit fontScale="92500" lnSpcReduction="20000"/>
          </a:bodyPr>
          <a:lstStyle/>
          <a:p>
            <a:pPr algn="just"/>
            <a:r>
              <a:rPr lang="en-US"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Establishment of e-Commerce Council ,to supervise implementation of the Policy Framework.</a:t>
            </a:r>
          </a:p>
          <a:p>
            <a:pPr algn="just"/>
            <a:r>
              <a:rPr lang="en-US"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The companies having sales of more than one million PKR per annum, to be register with SECP. The purpose is to facilitate small businesses &amp; startups.</a:t>
            </a:r>
          </a:p>
          <a:p>
            <a:pPr algn="just"/>
            <a:r>
              <a:rPr lang="en-US"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The subject of e-Commerce, to be allocated to Commerce Division under the Rules of Business, 1973,  for its better coordination and facilitation.</a:t>
            </a:r>
          </a:p>
          <a:p>
            <a:pPr algn="just" fontAlgn="t"/>
            <a:r>
              <a:rPr lang="en-US" dirty="0" smtClean="0">
                <a:solidFill>
                  <a:schemeClr val="bg1"/>
                </a:solidFill>
                <a:latin typeface="Times New Roman" pitchFamily="18" charset="0"/>
                <a:cs typeface="Times New Roman" pitchFamily="18" charset="0"/>
              </a:rPr>
              <a:t>e-Procurement model, to be adopted by public and private </a:t>
            </a:r>
            <a:r>
              <a:rPr lang="en-US" dirty="0" err="1" smtClean="0">
                <a:solidFill>
                  <a:schemeClr val="bg1"/>
                </a:solidFill>
                <a:latin typeface="Times New Roman" pitchFamily="18" charset="0"/>
                <a:cs typeface="Times New Roman" pitchFamily="18" charset="0"/>
              </a:rPr>
              <a:t>sector,to</a:t>
            </a:r>
            <a:r>
              <a:rPr lang="en-US" dirty="0" smtClean="0">
                <a:solidFill>
                  <a:schemeClr val="bg1"/>
                </a:solidFill>
                <a:latin typeface="Times New Roman" pitchFamily="18" charset="0"/>
                <a:cs typeface="Times New Roman" pitchFamily="18" charset="0"/>
              </a:rPr>
              <a:t> encourage and promote digitization of procurement procedures in Pakistan.</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solidFill>
                  <a:srgbClr val="FFFF00"/>
                </a:solidFill>
                <a:latin typeface="Times New Roman" pitchFamily="18" charset="0"/>
                <a:cs typeface="Times New Roman" pitchFamily="18" charset="0"/>
              </a:rPr>
              <a:t>Additions in the New draft</a:t>
            </a:r>
            <a:br>
              <a:rPr lang="en-US" sz="3600" b="1" dirty="0" smtClean="0">
                <a:solidFill>
                  <a:srgbClr val="FFFF00"/>
                </a:solidFill>
                <a:latin typeface="Times New Roman" pitchFamily="18" charset="0"/>
                <a:cs typeface="Times New Roman" pitchFamily="18" charset="0"/>
              </a:rPr>
            </a:br>
            <a:r>
              <a:rPr lang="en-US" sz="3600" b="1" dirty="0" smtClean="0">
                <a:solidFill>
                  <a:srgbClr val="FFFF00"/>
                </a:solidFill>
                <a:latin typeface="Times New Roman" pitchFamily="18" charset="0"/>
                <a:cs typeface="Times New Roman" pitchFamily="18" charset="0"/>
              </a:rPr>
              <a:t> </a:t>
            </a:r>
            <a:r>
              <a:rPr lang="en-US" sz="3600" b="1" dirty="0" smtClean="0">
                <a:solidFill>
                  <a:srgbClr val="FFFF00"/>
                </a:solidFill>
                <a:latin typeface="Times New Roman" pitchFamily="18" charset="0"/>
                <a:cs typeface="Times New Roman" pitchFamily="18" charset="0"/>
              </a:rPr>
              <a:t> </a:t>
            </a:r>
            <a:endParaRPr lang="en-US" sz="3600" dirty="0"/>
          </a:p>
        </p:txBody>
      </p:sp>
      <p:sp>
        <p:nvSpPr>
          <p:cNvPr id="3" name="Content Placeholder 2"/>
          <p:cNvSpPr>
            <a:spLocks noGrp="1"/>
          </p:cNvSpPr>
          <p:nvPr>
            <p:ph idx="1"/>
          </p:nvPr>
        </p:nvSpPr>
        <p:spPr/>
        <p:txBody>
          <a:bodyPr>
            <a:normAutofit lnSpcReduction="10000"/>
          </a:bodyPr>
          <a:lstStyle/>
          <a:p>
            <a:pPr algn="just"/>
            <a:r>
              <a:rPr lang="en-US" dirty="0" smtClean="0">
                <a:solidFill>
                  <a:schemeClr val="bg1"/>
                </a:solidFill>
                <a:latin typeface="Times New Roman" pitchFamily="18" charset="0"/>
                <a:ea typeface="Calibri" panose="020F0502020204030204" pitchFamily="34" charset="0"/>
                <a:cs typeface="Times New Roman" pitchFamily="18" charset="0"/>
              </a:rPr>
              <a:t>Gradual shift of Cash-on-Delivery (</a:t>
            </a:r>
            <a:r>
              <a:rPr lang="en-US" dirty="0" err="1" smtClean="0">
                <a:solidFill>
                  <a:schemeClr val="bg1"/>
                </a:solidFill>
                <a:latin typeface="Times New Roman" pitchFamily="18" charset="0"/>
                <a:ea typeface="Calibri" panose="020F0502020204030204" pitchFamily="34" charset="0"/>
                <a:cs typeface="Times New Roman" pitchFamily="18" charset="0"/>
              </a:rPr>
              <a:t>CoD</a:t>
            </a:r>
            <a:r>
              <a:rPr lang="en-US" dirty="0" smtClean="0">
                <a:solidFill>
                  <a:schemeClr val="bg1"/>
                </a:solidFill>
                <a:latin typeface="Times New Roman" pitchFamily="18" charset="0"/>
                <a:ea typeface="Calibri" panose="020F0502020204030204" pitchFamily="34" charset="0"/>
                <a:cs typeface="Times New Roman" pitchFamily="18" charset="0"/>
              </a:rPr>
              <a:t>) payment method to digital payments, with a time line of Sept, 2022 for payments beyond 10,000/= PKR. Furthermore, efforts shall be made to convert all </a:t>
            </a:r>
            <a:r>
              <a:rPr lang="en-US" dirty="0" err="1" smtClean="0">
                <a:solidFill>
                  <a:schemeClr val="bg1"/>
                </a:solidFill>
                <a:latin typeface="Times New Roman" pitchFamily="18" charset="0"/>
                <a:ea typeface="Calibri" panose="020F0502020204030204" pitchFamily="34" charset="0"/>
                <a:cs typeface="Times New Roman" pitchFamily="18" charset="0"/>
              </a:rPr>
              <a:t>CoD</a:t>
            </a:r>
            <a:r>
              <a:rPr lang="en-US" dirty="0" smtClean="0">
                <a:solidFill>
                  <a:schemeClr val="bg1"/>
                </a:solidFill>
                <a:latin typeface="Times New Roman" pitchFamily="18" charset="0"/>
                <a:ea typeface="Calibri" panose="020F0502020204030204" pitchFamily="34" charset="0"/>
                <a:cs typeface="Times New Roman" pitchFamily="18" charset="0"/>
              </a:rPr>
              <a:t> payments into digital payments preferably within 10 years (2029</a:t>
            </a:r>
            <a:r>
              <a:rPr lang="en-US" dirty="0" smtClean="0">
                <a:solidFill>
                  <a:schemeClr val="bg1"/>
                </a:solidFill>
                <a:latin typeface="Times New Roman" pitchFamily="18" charset="0"/>
                <a:ea typeface="Calibri" panose="020F0502020204030204" pitchFamily="34" charset="0"/>
                <a:cs typeface="Times New Roman" pitchFamily="18" charset="0"/>
              </a:rPr>
              <a:t>).</a:t>
            </a:r>
          </a:p>
          <a:p>
            <a:pPr algn="just"/>
            <a:r>
              <a:rPr lang="en-US" dirty="0" smtClean="0">
                <a:solidFill>
                  <a:schemeClr val="bg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It is recommended that M/</a:t>
            </a:r>
            <a:r>
              <a:rPr lang="en-US" dirty="0" err="1" smtClean="0">
                <a:solidFill>
                  <a:schemeClr val="bg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oIT&amp;T</a:t>
            </a:r>
            <a:r>
              <a:rPr lang="en-US" dirty="0" smtClean="0">
                <a:solidFill>
                  <a:schemeClr val="bg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in collaboration with SBP will approach PayPal and other payment gateways to ensure availability of several international payment gateways in Pakistan</a:t>
            </a:r>
            <a:endParaRPr lang="en-US" dirty="0" smtClean="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n-US" dirty="0" smtClean="0">
              <a:solidFill>
                <a:schemeClr val="bg1"/>
              </a:solidFill>
              <a:latin typeface="Times New Roman" pitchFamily="18" charset="0"/>
              <a:ea typeface="Calibri" panose="020F0502020204030204" pitchFamily="34" charset="0"/>
              <a:cs typeface="Times New Roman" pitchFamily="18" charset="0"/>
            </a:endParaRPr>
          </a:p>
          <a:p>
            <a:pPr algn="just"/>
            <a:endParaRPr lang="en-US" dirty="0" smtClean="0">
              <a:solidFill>
                <a:schemeClr val="bg1"/>
              </a:solidFill>
              <a:latin typeface="Times New Roman" pitchFamily="18" charset="0"/>
              <a:ea typeface="Calibri" panose="020F0502020204030204" pitchFamily="34" charset="0"/>
              <a:cs typeface="Times New Roman" pitchFamily="18" charset="0"/>
            </a:endParaRPr>
          </a:p>
          <a:p>
            <a:pPr algn="just"/>
            <a:endParaRPr lang="en-US" dirty="0" smtClean="0">
              <a:solidFill>
                <a:schemeClr val="bg1"/>
              </a:solidFill>
              <a:latin typeface="Times New Roman" pitchFamily="18" charset="0"/>
              <a:ea typeface="Calibri" panose="020F0502020204030204" pitchFamily="34" charset="0"/>
              <a:cs typeface="Times New Roman" pitchFamily="18" charset="0"/>
            </a:endParaRPr>
          </a:p>
          <a:p>
            <a:endParaRPr lang="en-US" dirty="0" smtClean="0">
              <a:solidFill>
                <a:schemeClr val="bg1"/>
              </a:solidFill>
              <a:latin typeface="Times New Roman" pitchFamily="18" charset="0"/>
              <a:ea typeface="Calibri" panose="020F0502020204030204" pitchFamily="34" charset="0"/>
              <a:cs typeface="Times New Roman" pitchFamily="18" charset="0"/>
            </a:endParaRP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latin typeface="Times New Roman" pitchFamily="18" charset="0"/>
                <a:cs typeface="Times New Roman" pitchFamily="18" charset="0"/>
              </a:rPr>
              <a:t>Additions in the New draft</a:t>
            </a:r>
            <a:endParaRPr lang="en-US" dirty="0"/>
          </a:p>
        </p:txBody>
      </p:sp>
      <p:sp>
        <p:nvSpPr>
          <p:cNvPr id="3" name="Content Placeholder 2"/>
          <p:cNvSpPr>
            <a:spLocks noGrp="1"/>
          </p:cNvSpPr>
          <p:nvPr>
            <p:ph idx="1"/>
          </p:nvPr>
        </p:nvSpPr>
        <p:spPr/>
        <p:txBody>
          <a:bodyPr>
            <a:normAutofit fontScale="92500" lnSpcReduction="20000"/>
          </a:bodyPr>
          <a:lstStyle/>
          <a:p>
            <a:pPr marL="0" marR="0" algn="just">
              <a:lnSpc>
                <a:spcPct val="107000"/>
              </a:lnSpc>
              <a:spcBef>
                <a:spcPts val="0"/>
              </a:spcBef>
              <a:spcAft>
                <a:spcPts val="0"/>
              </a:spcAft>
            </a:pPr>
            <a:r>
              <a:rPr lang="en-US"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A dedicated chapter on Empowering Youth and SMEs through business support programs and recognition of free lancers as an important segment for enhancing exports has been further developed. Four  special initiatives, as mentioned below, have been introduced in this regard </a:t>
            </a:r>
          </a:p>
          <a:p>
            <a:pPr lvl="0" algn="just">
              <a:lnSpc>
                <a:spcPct val="107000"/>
              </a:lnSpc>
              <a:spcBef>
                <a:spcPts val="0"/>
              </a:spcBef>
              <a:buFont typeface="Wingdings" panose="05000000000000000000" pitchFamily="2" charset="2"/>
              <a:buChar char=""/>
            </a:pPr>
            <a:r>
              <a:rPr lang="en-US"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Creation of an e-Commerce business facilitation hub.</a:t>
            </a:r>
          </a:p>
          <a:p>
            <a:pPr lvl="0" algn="just">
              <a:lnSpc>
                <a:spcPct val="107000"/>
              </a:lnSpc>
              <a:spcBef>
                <a:spcPts val="0"/>
              </a:spcBef>
              <a:buFont typeface="Wingdings" panose="05000000000000000000" pitchFamily="2" charset="2"/>
              <a:buChar char=""/>
            </a:pPr>
            <a:r>
              <a:rPr lang="en-US"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Empower youth and SMEs for e-Commerce, through Pak e-SME program.</a:t>
            </a:r>
          </a:p>
          <a:p>
            <a:pPr lvl="0" algn="just">
              <a:lnSpc>
                <a:spcPct val="107000"/>
              </a:lnSpc>
              <a:spcBef>
                <a:spcPts val="0"/>
              </a:spcBef>
              <a:buFont typeface="Wingdings" panose="05000000000000000000" pitchFamily="2" charset="2"/>
              <a:buChar char=""/>
            </a:pPr>
            <a:r>
              <a:rPr lang="en-US"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Access to finance for SMEs to promote digitization in Pakistan.</a:t>
            </a:r>
          </a:p>
          <a:p>
            <a:pPr lvl="0" algn="just">
              <a:lnSpc>
                <a:spcPct val="107000"/>
              </a:lnSpc>
              <a:spcBef>
                <a:spcPts val="0"/>
              </a:spcBef>
              <a:buFont typeface="Wingdings" panose="05000000000000000000" pitchFamily="2" charset="2"/>
              <a:buChar char=""/>
            </a:pPr>
            <a:r>
              <a:rPr lang="en-US"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Skill development Program.</a:t>
            </a:r>
            <a:endParaRPr lang="en-US" dirty="0">
              <a:solidFill>
                <a:schemeClr val="bg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latin typeface="Times New Roman" pitchFamily="18" charset="0"/>
                <a:cs typeface="Times New Roman" pitchFamily="18" charset="0"/>
              </a:rPr>
              <a:t>Additions in the New draft</a:t>
            </a:r>
            <a:endParaRPr lang="en-US" dirty="0"/>
          </a:p>
        </p:txBody>
      </p:sp>
      <p:sp>
        <p:nvSpPr>
          <p:cNvPr id="3" name="Content Placeholder 2"/>
          <p:cNvSpPr>
            <a:spLocks noGrp="1"/>
          </p:cNvSpPr>
          <p:nvPr>
            <p:ph idx="1"/>
          </p:nvPr>
        </p:nvSpPr>
        <p:spPr/>
        <p:txBody>
          <a:bodyPr>
            <a:normAutofit lnSpcReduction="10000"/>
          </a:bodyPr>
          <a:lstStyle/>
          <a:p>
            <a:r>
              <a:rPr lang="en-US"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Establishment of e-Courts has been </a:t>
            </a:r>
            <a:r>
              <a:rPr lang="en-US"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proposed</a:t>
            </a:r>
          </a:p>
          <a:p>
            <a:r>
              <a:rPr lang="en-US" dirty="0" smtClean="0">
                <a:solidFill>
                  <a:schemeClr val="bg1"/>
                </a:solidFill>
                <a:latin typeface="Times New Roman" panose="02020603050405020304" pitchFamily="18" charset="0"/>
                <a:cs typeface="Times New Roman" panose="02020603050405020304" pitchFamily="18" charset="0"/>
              </a:rPr>
              <a:t>Data </a:t>
            </a:r>
            <a:r>
              <a:rPr lang="en-US" dirty="0" smtClean="0">
                <a:solidFill>
                  <a:schemeClr val="bg1"/>
                </a:solidFill>
                <a:latin typeface="Times New Roman" panose="02020603050405020304" pitchFamily="18" charset="0"/>
                <a:cs typeface="Times New Roman" panose="02020603050405020304" pitchFamily="18" charset="0"/>
              </a:rPr>
              <a:t>P</a:t>
            </a:r>
            <a:r>
              <a:rPr lang="en-US" dirty="0" smtClean="0">
                <a:solidFill>
                  <a:schemeClr val="bg1"/>
                </a:solidFill>
                <a:latin typeface="Times New Roman" panose="02020603050405020304" pitchFamily="18" charset="0"/>
                <a:cs typeface="Times New Roman" panose="02020603050405020304" pitchFamily="18" charset="0"/>
              </a:rPr>
              <a:t>rotection, Localization and Sovereignty will be covered in Cloud Policy and Data protection Act being drafted by M/o IT&amp;T</a:t>
            </a:r>
          </a:p>
          <a:p>
            <a:r>
              <a:rPr lang="en-US"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A new chapter on global connectivity and participation in multilateral negotiations has been </a:t>
            </a:r>
            <a:r>
              <a:rPr lang="en-US"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added</a:t>
            </a:r>
          </a:p>
          <a:p>
            <a:r>
              <a:rPr lang="en-US"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A proposal has been incorporated regarding transformation of the Trade Development Authority of Pakistan into a digitally savvy and service oriented organization</a:t>
            </a:r>
            <a:endParaRPr lang="en-US" dirty="0" smtClean="0">
              <a:solidFill>
                <a:schemeClr val="bg1"/>
              </a:solidFill>
              <a:latin typeface="Times New Roman" panose="02020603050405020304" pitchFamily="18" charset="0"/>
              <a:cs typeface="Times New Roman" panose="02020603050405020304" pitchFamily="18" charset="0"/>
            </a:endParaRPr>
          </a:p>
          <a:p>
            <a:endParaRPr lang="en-US" dirty="0">
              <a:solidFill>
                <a:schemeClr val="bg1"/>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latin typeface="Times New Roman" pitchFamily="18" charset="0"/>
                <a:cs typeface="Times New Roman" pitchFamily="18" charset="0"/>
              </a:rPr>
              <a:t>Additions in the New draft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A dedicated chapter on ICT infrastructure and Telecom services in Pakistan has been included wherein it has been proposed that, Commerce and IT Ministries will continue expedited work on complementary policies such as accession to Information Technology Agreement of WTO</a:t>
            </a:r>
            <a:r>
              <a:rPr lang="en-US"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a:t>
            </a:r>
          </a:p>
          <a:p>
            <a:endParaRPr lang="en-US"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r>
              <a:rPr lang="en-US"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In consultation with the M/o Communications it has been proposed that Ministry of Communications shall include a dedicated chapter on facilitating e-Commerce, including timely payments to sellers by the logistics companies, in its  draft National Freight and Logistics Policy</a:t>
            </a:r>
            <a:r>
              <a:rPr lang="en-US" dirty="0" smtClean="0">
                <a:latin typeface="Times New Roman" panose="02020603050405020304" pitchFamily="18" charset="0"/>
                <a:ea typeface="Calibri" panose="020F0502020204030204" pitchFamily="34" charset="0"/>
                <a:cs typeface="Times New Roman" panose="02020603050405020304" pitchFamily="18" charset="0"/>
              </a:rPr>
              <a:t>.</a:t>
            </a: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endParaRPr lang="en-US"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buNone/>
            </a:pPr>
            <a:endParaRPr lang="en-US" sz="5400" dirty="0" smtClean="0">
              <a:latin typeface="Times New Roman" pitchFamily="18" charset="0"/>
              <a:cs typeface="Times New Roman" pitchFamily="18" charset="0"/>
            </a:endParaRPr>
          </a:p>
          <a:p>
            <a:pPr algn="ctr">
              <a:buNone/>
            </a:pPr>
            <a:r>
              <a:rPr lang="en-US" sz="5400" dirty="0" smtClean="0">
                <a:solidFill>
                  <a:srgbClr val="FFFF00"/>
                </a:solidFill>
                <a:latin typeface="Times New Roman" pitchFamily="18" charset="0"/>
                <a:cs typeface="Times New Roman" pitchFamily="18" charset="0"/>
              </a:rPr>
              <a:t>THANK YOU </a:t>
            </a:r>
            <a:endParaRPr lang="en-US" sz="5400" dirty="0">
              <a:solidFill>
                <a:srgbClr val="FFFF00"/>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2018EcommerceMarketsbySize.jpg"/>
          <p:cNvPicPr>
            <a:picLocks noGrp="1" noChangeAspect="1"/>
          </p:cNvPicPr>
          <p:nvPr>
            <p:ph idx="1"/>
          </p:nvPr>
        </p:nvPicPr>
        <p:blipFill>
          <a:blip r:embed="rId2" cstate="print"/>
          <a:stretch>
            <a:fillRect/>
          </a:stretch>
        </p:blipFill>
        <p:spPr>
          <a:xfrm>
            <a:off x="0" y="0"/>
            <a:ext cx="12192000" cy="6858000"/>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normAutofit/>
          </a:bodyPr>
          <a:lstStyle/>
          <a:p>
            <a:pPr algn="ctr"/>
            <a:r>
              <a:rPr lang="en-US" sz="3600" b="1" dirty="0">
                <a:solidFill>
                  <a:srgbClr val="FFFF00"/>
                </a:solidFill>
                <a:latin typeface="Times New Roman" pitchFamily="18" charset="0"/>
                <a:cs typeface="Times New Roman" pitchFamily="18" charset="0"/>
              </a:rPr>
              <a:t>e</a:t>
            </a:r>
            <a:r>
              <a:rPr lang="en-US" sz="3600" b="1" dirty="0" smtClean="0">
                <a:solidFill>
                  <a:srgbClr val="FFFF00"/>
                </a:solidFill>
                <a:latin typeface="Times New Roman" pitchFamily="18" charset="0"/>
                <a:cs typeface="Times New Roman" pitchFamily="18" charset="0"/>
              </a:rPr>
              <a:t>-Commerce </a:t>
            </a:r>
            <a:r>
              <a:rPr lang="en-US" sz="3600" b="1" dirty="0">
                <a:solidFill>
                  <a:srgbClr val="FFFF00"/>
                </a:solidFill>
                <a:latin typeface="Times New Roman" pitchFamily="18" charset="0"/>
                <a:cs typeface="Times New Roman" pitchFamily="18" charset="0"/>
              </a:rPr>
              <a:t>in </a:t>
            </a:r>
            <a:r>
              <a:rPr lang="en-US" sz="3600" b="1" dirty="0" smtClean="0">
                <a:solidFill>
                  <a:srgbClr val="FFFF00"/>
                </a:solidFill>
                <a:latin typeface="Times New Roman" pitchFamily="18" charset="0"/>
                <a:cs typeface="Times New Roman" pitchFamily="18" charset="0"/>
              </a:rPr>
              <a:t>Pakistan*</a:t>
            </a:r>
            <a:endParaRPr lang="en-US" sz="3600" b="1" dirty="0">
              <a:solidFill>
                <a:srgbClr val="FFFF00"/>
              </a:solidFill>
              <a:latin typeface="Times New Roman" pitchFamily="18" charset="0"/>
              <a:cs typeface="Times New Roman" pitchFamily="18" charset="0"/>
            </a:endParaRPr>
          </a:p>
        </p:txBody>
      </p:sp>
      <p:sp>
        <p:nvSpPr>
          <p:cNvPr id="3" name="Content Placeholder 2"/>
          <p:cNvSpPr>
            <a:spLocks noGrp="1"/>
          </p:cNvSpPr>
          <p:nvPr>
            <p:ph idx="1"/>
          </p:nvPr>
        </p:nvSpPr>
        <p:spPr>
          <a:xfrm>
            <a:off x="5596568" y="1523890"/>
            <a:ext cx="5985831" cy="5205046"/>
          </a:xfrm>
        </p:spPr>
        <p:txBody>
          <a:bodyPr>
            <a:normAutofit/>
          </a:bodyPr>
          <a:lstStyle/>
          <a:p>
            <a:pPr algn="just"/>
            <a:r>
              <a:rPr lang="en-GB" dirty="0" smtClean="0">
                <a:solidFill>
                  <a:schemeClr val="bg1"/>
                </a:solidFill>
                <a:latin typeface="Times New Roman" pitchFamily="18" charset="0"/>
                <a:cs typeface="Times New Roman" pitchFamily="18" charset="0"/>
              </a:rPr>
              <a:t>e-Commerce sales in </a:t>
            </a:r>
            <a:r>
              <a:rPr lang="en-GB" b="1" dirty="0" smtClean="0">
                <a:solidFill>
                  <a:schemeClr val="bg1"/>
                </a:solidFill>
                <a:latin typeface="Times New Roman" pitchFamily="18" charset="0"/>
                <a:cs typeface="Times New Roman" pitchFamily="18" charset="0"/>
              </a:rPr>
              <a:t>2017</a:t>
            </a:r>
            <a:r>
              <a:rPr lang="en-GB" dirty="0" smtClean="0">
                <a:solidFill>
                  <a:schemeClr val="bg1"/>
                </a:solidFill>
                <a:latin typeface="Times New Roman" pitchFamily="18" charset="0"/>
                <a:cs typeface="Times New Roman" pitchFamily="18" charset="0"/>
              </a:rPr>
              <a:t> = Rs. 20.7 billion</a:t>
            </a:r>
          </a:p>
          <a:p>
            <a:pPr algn="just"/>
            <a:r>
              <a:rPr lang="en-GB" dirty="0" smtClean="0">
                <a:solidFill>
                  <a:schemeClr val="bg1"/>
                </a:solidFill>
                <a:latin typeface="Times New Roman" pitchFamily="18" charset="0"/>
                <a:cs typeface="Times New Roman" pitchFamily="18" charset="0"/>
              </a:rPr>
              <a:t>Grew by </a:t>
            </a:r>
            <a:r>
              <a:rPr lang="en-GB" b="1" dirty="0" smtClean="0">
                <a:solidFill>
                  <a:srgbClr val="FFFF00"/>
                </a:solidFill>
                <a:latin typeface="Times New Roman" pitchFamily="18" charset="0"/>
                <a:cs typeface="Times New Roman" pitchFamily="18" charset="0"/>
              </a:rPr>
              <a:t>93.7%</a:t>
            </a:r>
            <a:r>
              <a:rPr lang="en-GB" b="1" dirty="0" smtClean="0">
                <a:solidFill>
                  <a:schemeClr val="bg1"/>
                </a:solidFill>
                <a:latin typeface="Times New Roman" pitchFamily="18" charset="0"/>
                <a:cs typeface="Times New Roman" pitchFamily="18" charset="0"/>
              </a:rPr>
              <a:t> </a:t>
            </a:r>
            <a:r>
              <a:rPr lang="en-GB" dirty="0" smtClean="0">
                <a:solidFill>
                  <a:schemeClr val="bg1"/>
                </a:solidFill>
                <a:latin typeface="Times New Roman" pitchFamily="18" charset="0"/>
                <a:cs typeface="Times New Roman" pitchFamily="18" charset="0"/>
              </a:rPr>
              <a:t>in </a:t>
            </a:r>
            <a:r>
              <a:rPr lang="en-GB" b="1" dirty="0" smtClean="0">
                <a:solidFill>
                  <a:schemeClr val="bg1"/>
                </a:solidFill>
                <a:latin typeface="Times New Roman" pitchFamily="18" charset="0"/>
                <a:cs typeface="Times New Roman" pitchFamily="18" charset="0"/>
              </a:rPr>
              <a:t>2018 = </a:t>
            </a:r>
            <a:r>
              <a:rPr lang="en-GB" dirty="0" err="1" smtClean="0">
                <a:solidFill>
                  <a:schemeClr val="bg1"/>
                </a:solidFill>
                <a:latin typeface="Times New Roman" pitchFamily="18" charset="0"/>
                <a:cs typeface="Times New Roman" pitchFamily="18" charset="0"/>
              </a:rPr>
              <a:t>Rs</a:t>
            </a:r>
            <a:r>
              <a:rPr lang="en-GB" dirty="0" smtClean="0">
                <a:solidFill>
                  <a:schemeClr val="bg1"/>
                </a:solidFill>
                <a:latin typeface="Times New Roman" pitchFamily="18" charset="0"/>
                <a:cs typeface="Times New Roman" pitchFamily="18" charset="0"/>
              </a:rPr>
              <a:t>. 40.1 billion</a:t>
            </a:r>
          </a:p>
          <a:p>
            <a:pPr algn="just"/>
            <a:r>
              <a:rPr lang="en-GB" dirty="0">
                <a:solidFill>
                  <a:schemeClr val="bg1"/>
                </a:solidFill>
                <a:latin typeface="Times New Roman" pitchFamily="18" charset="0"/>
                <a:cs typeface="Times New Roman" pitchFamily="18" charset="0"/>
              </a:rPr>
              <a:t>60% </a:t>
            </a:r>
            <a:r>
              <a:rPr lang="en-GB" dirty="0" smtClean="0">
                <a:solidFill>
                  <a:schemeClr val="bg1"/>
                </a:solidFill>
                <a:latin typeface="Times New Roman" pitchFamily="18" charset="0"/>
                <a:cs typeface="Times New Roman" pitchFamily="18" charset="0"/>
              </a:rPr>
              <a:t>e-Commerce transactions by value are post-paid cash-on-delivery (</a:t>
            </a:r>
            <a:r>
              <a:rPr lang="en-GB" dirty="0" err="1" smtClean="0">
                <a:solidFill>
                  <a:schemeClr val="bg1"/>
                </a:solidFill>
                <a:latin typeface="Times New Roman" pitchFamily="18" charset="0"/>
                <a:cs typeface="Times New Roman" pitchFamily="18" charset="0"/>
              </a:rPr>
              <a:t>CoD</a:t>
            </a:r>
            <a:r>
              <a:rPr lang="en-GB" dirty="0" smtClean="0">
                <a:solidFill>
                  <a:schemeClr val="bg1"/>
                </a:solidFill>
                <a:latin typeface="Times New Roman" pitchFamily="18" charset="0"/>
                <a:cs typeface="Times New Roman" pitchFamily="18" charset="0"/>
              </a:rPr>
              <a:t>) transactions</a:t>
            </a:r>
            <a:endParaRPr lang="en-US" dirty="0" smtClean="0">
              <a:latin typeface="Times New Roman" pitchFamily="18" charset="0"/>
              <a:cs typeface="Times New Roman" pitchFamily="18" charset="0"/>
            </a:endParaRPr>
          </a:p>
        </p:txBody>
      </p:sp>
      <p:sp>
        <p:nvSpPr>
          <p:cNvPr id="4" name="Footer Placeholder 3"/>
          <p:cNvSpPr>
            <a:spLocks noGrp="1"/>
          </p:cNvSpPr>
          <p:nvPr>
            <p:ph type="ftr" sz="quarter" idx="11"/>
          </p:nvPr>
        </p:nvSpPr>
        <p:spPr>
          <a:xfrm>
            <a:off x="4165600" y="6356353"/>
            <a:ext cx="7522308" cy="365125"/>
          </a:xfrm>
        </p:spPr>
        <p:txBody>
          <a:bodyPr/>
          <a:lstStyle/>
          <a:p>
            <a:pPr algn="r"/>
            <a:r>
              <a:rPr lang="en-US" dirty="0" smtClean="0"/>
              <a:t>*SBP’s Annual Report on the State of Economy 2017-18</a:t>
            </a:r>
            <a:endParaRPr lang="en-US" dirty="0"/>
          </a:p>
        </p:txBody>
      </p:sp>
      <p:pic>
        <p:nvPicPr>
          <p:cNvPr id="6" name="Picture 2"/>
          <p:cNvPicPr>
            <a:picLocks noChangeAspect="1" noChangeArrowheads="1"/>
          </p:cNvPicPr>
          <p:nvPr/>
        </p:nvPicPr>
        <p:blipFill>
          <a:blip r:embed="rId2"/>
          <a:srcRect/>
          <a:stretch>
            <a:fillRect/>
          </a:stretch>
        </p:blipFill>
        <p:spPr bwMode="auto">
          <a:xfrm>
            <a:off x="112214" y="1447800"/>
            <a:ext cx="5233171" cy="394690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13643"/>
            <a:ext cx="9720072" cy="1091822"/>
          </a:xfrm>
        </p:spPr>
        <p:txBody>
          <a:bodyPr>
            <a:normAutofit/>
          </a:bodyPr>
          <a:lstStyle/>
          <a:p>
            <a:pPr algn="ctr"/>
            <a:r>
              <a:rPr lang="en-US" sz="3600" b="1" cap="none" dirty="0" smtClean="0">
                <a:solidFill>
                  <a:srgbClr val="FFFF00"/>
                </a:solidFill>
                <a:latin typeface="Times New Roman" pitchFamily="18" charset="0"/>
                <a:cs typeface="Times New Roman" pitchFamily="18" charset="0"/>
              </a:rPr>
              <a:t>Objectives of e-Commerce Policy Framework</a:t>
            </a:r>
            <a:endParaRPr lang="en-US" sz="3600" cap="none" dirty="0">
              <a:solidFill>
                <a:srgbClr val="FFFF00"/>
              </a:solidFill>
              <a:latin typeface="Times New Roman" pitchFamily="18" charset="0"/>
              <a:cs typeface="Times New Roman" pitchFamily="18" charset="0"/>
            </a:endParaRPr>
          </a:p>
        </p:txBody>
      </p:sp>
      <p:sp>
        <p:nvSpPr>
          <p:cNvPr id="3" name="Content Placeholder 2"/>
          <p:cNvSpPr>
            <a:spLocks noGrp="1"/>
          </p:cNvSpPr>
          <p:nvPr>
            <p:ph idx="1"/>
          </p:nvPr>
        </p:nvSpPr>
        <p:spPr>
          <a:xfrm>
            <a:off x="436728" y="1105470"/>
            <a:ext cx="11368585" cy="5513694"/>
          </a:xfrm>
        </p:spPr>
        <p:txBody>
          <a:bodyPr>
            <a:noAutofit/>
          </a:bodyPr>
          <a:lstStyle/>
          <a:p>
            <a:pPr lvl="0" algn="just"/>
            <a:r>
              <a:rPr lang="en-GB" sz="2400" dirty="0" smtClean="0">
                <a:solidFill>
                  <a:schemeClr val="bg1"/>
                </a:solidFill>
                <a:latin typeface="Times New Roman" pitchFamily="18" charset="0"/>
                <a:cs typeface="Times New Roman" pitchFamily="18" charset="0"/>
              </a:rPr>
              <a:t>Key driver of Pakistan’s economy</a:t>
            </a:r>
            <a:endParaRPr lang="en-US" sz="2400" dirty="0" smtClean="0">
              <a:solidFill>
                <a:schemeClr val="bg1"/>
              </a:solidFill>
              <a:latin typeface="Times New Roman" pitchFamily="18" charset="0"/>
              <a:cs typeface="Times New Roman" pitchFamily="18" charset="0"/>
            </a:endParaRPr>
          </a:p>
          <a:p>
            <a:pPr lvl="0" algn="just"/>
            <a:r>
              <a:rPr lang="en-US" sz="2400" dirty="0" smtClean="0">
                <a:solidFill>
                  <a:schemeClr val="bg1"/>
                </a:solidFill>
                <a:latin typeface="Times New Roman" pitchFamily="18" charset="0"/>
                <a:cs typeface="Times New Roman" pitchFamily="18" charset="0"/>
              </a:rPr>
              <a:t>Single window hub and National e-Commerce Council for review and implementation of Policy</a:t>
            </a:r>
          </a:p>
          <a:p>
            <a:pPr lvl="0" algn="just"/>
            <a:r>
              <a:rPr lang="en-GB" sz="2400" dirty="0" smtClean="0">
                <a:solidFill>
                  <a:schemeClr val="bg1"/>
                </a:solidFill>
                <a:latin typeface="Times New Roman" pitchFamily="18" charset="0"/>
                <a:cs typeface="Times New Roman" pitchFamily="18" charset="0"/>
              </a:rPr>
              <a:t>Facilitation through regulatory framework</a:t>
            </a:r>
            <a:endParaRPr lang="en-US" sz="2400" dirty="0" smtClean="0">
              <a:solidFill>
                <a:schemeClr val="bg1"/>
              </a:solidFill>
              <a:latin typeface="Times New Roman" pitchFamily="18" charset="0"/>
              <a:cs typeface="Times New Roman" pitchFamily="18" charset="0"/>
            </a:endParaRPr>
          </a:p>
          <a:p>
            <a:pPr lvl="0" algn="just"/>
            <a:r>
              <a:rPr lang="en-GB" sz="2400" dirty="0" smtClean="0">
                <a:solidFill>
                  <a:schemeClr val="bg1"/>
                </a:solidFill>
                <a:latin typeface="Times New Roman" pitchFamily="18" charset="0"/>
                <a:cs typeface="Times New Roman" pitchFamily="18" charset="0"/>
              </a:rPr>
              <a:t>Enhancing exports through e-Commerce platforms</a:t>
            </a:r>
          </a:p>
          <a:p>
            <a:pPr lvl="0" algn="just"/>
            <a:r>
              <a:rPr lang="en-GB" sz="2400" dirty="0" smtClean="0">
                <a:solidFill>
                  <a:schemeClr val="bg1"/>
                </a:solidFill>
                <a:latin typeface="Times New Roman" pitchFamily="18" charset="0"/>
                <a:cs typeface="Times New Roman" pitchFamily="18" charset="0"/>
              </a:rPr>
              <a:t>Youth empowerment and employment </a:t>
            </a:r>
            <a:r>
              <a:rPr lang="en-GB" sz="2400" dirty="0">
                <a:solidFill>
                  <a:schemeClr val="bg1"/>
                </a:solidFill>
                <a:latin typeface="Times New Roman" pitchFamily="18" charset="0"/>
                <a:cs typeface="Times New Roman" pitchFamily="18" charset="0"/>
              </a:rPr>
              <a:t>opportunities through digital </a:t>
            </a:r>
            <a:r>
              <a:rPr lang="en-GB" sz="2400" dirty="0" smtClean="0">
                <a:solidFill>
                  <a:schemeClr val="bg1"/>
                </a:solidFill>
                <a:latin typeface="Times New Roman" pitchFamily="18" charset="0"/>
                <a:cs typeface="Times New Roman" pitchFamily="18" charset="0"/>
              </a:rPr>
              <a:t>connectivity</a:t>
            </a:r>
          </a:p>
          <a:p>
            <a:pPr lvl="0" algn="just"/>
            <a:r>
              <a:rPr lang="en-GB" sz="2400" dirty="0" smtClean="0">
                <a:solidFill>
                  <a:schemeClr val="bg1"/>
                </a:solidFill>
                <a:latin typeface="Times New Roman" pitchFamily="18" charset="0"/>
                <a:cs typeface="Times New Roman" pitchFamily="18" charset="0"/>
              </a:rPr>
              <a:t>Efficient payment infrastructure</a:t>
            </a:r>
            <a:endParaRPr lang="en-US" sz="2400" dirty="0">
              <a:solidFill>
                <a:schemeClr val="bg1"/>
              </a:solidFill>
              <a:latin typeface="Times New Roman" pitchFamily="18" charset="0"/>
              <a:cs typeface="Times New Roman" pitchFamily="18" charset="0"/>
            </a:endParaRPr>
          </a:p>
          <a:p>
            <a:pPr lvl="0" algn="just"/>
            <a:r>
              <a:rPr lang="en-US" sz="2400" dirty="0" smtClean="0">
                <a:solidFill>
                  <a:schemeClr val="bg1"/>
                </a:solidFill>
                <a:latin typeface="Times New Roman" pitchFamily="18" charset="0"/>
                <a:cs typeface="Times New Roman" pitchFamily="18" charset="0"/>
              </a:rPr>
              <a:t>Streamlining legal </a:t>
            </a:r>
            <a:r>
              <a:rPr lang="en-US" sz="2400" dirty="0">
                <a:solidFill>
                  <a:schemeClr val="bg1"/>
                </a:solidFill>
                <a:latin typeface="Times New Roman" pitchFamily="18" charset="0"/>
                <a:cs typeface="Times New Roman" pitchFamily="18" charset="0"/>
              </a:rPr>
              <a:t>systems, taxation structures and digital </a:t>
            </a:r>
            <a:r>
              <a:rPr lang="en-US" sz="2400" dirty="0" smtClean="0">
                <a:solidFill>
                  <a:schemeClr val="bg1"/>
                </a:solidFill>
                <a:latin typeface="Times New Roman" pitchFamily="18" charset="0"/>
                <a:cs typeface="Times New Roman" pitchFamily="18" charset="0"/>
              </a:rPr>
              <a:t>infrastructure</a:t>
            </a:r>
            <a:endParaRPr lang="en-US" sz="2400" dirty="0">
              <a:solidFill>
                <a:schemeClr val="bg1"/>
              </a:solidFill>
              <a:latin typeface="Times New Roman" pitchFamily="18" charset="0"/>
              <a:cs typeface="Times New Roman" pitchFamily="18" charset="0"/>
            </a:endParaRPr>
          </a:p>
          <a:p>
            <a:pPr lvl="0" algn="just"/>
            <a:r>
              <a:rPr lang="en-GB" sz="2400" dirty="0" smtClean="0">
                <a:solidFill>
                  <a:schemeClr val="bg1"/>
                </a:solidFill>
                <a:latin typeface="Times New Roman" pitchFamily="18" charset="0"/>
                <a:cs typeface="Times New Roman" pitchFamily="18" charset="0"/>
              </a:rPr>
              <a:t>e-Commerce ecosystem, responsive </a:t>
            </a:r>
            <a:r>
              <a:rPr lang="en-GB" sz="2400" dirty="0">
                <a:solidFill>
                  <a:schemeClr val="bg1"/>
                </a:solidFill>
                <a:latin typeface="Times New Roman" pitchFamily="18" charset="0"/>
                <a:cs typeface="Times New Roman" pitchFamily="18" charset="0"/>
              </a:rPr>
              <a:t>to consumers’ interests, including dispute </a:t>
            </a:r>
            <a:r>
              <a:rPr lang="en-GB" sz="2400" dirty="0" smtClean="0">
                <a:solidFill>
                  <a:schemeClr val="bg1"/>
                </a:solidFill>
                <a:latin typeface="Times New Roman" pitchFamily="18" charset="0"/>
                <a:cs typeface="Times New Roman" pitchFamily="18" charset="0"/>
              </a:rPr>
              <a:t>resolution</a:t>
            </a:r>
            <a:endParaRPr lang="en-US" sz="2400" dirty="0">
              <a:solidFill>
                <a:schemeClr val="bg1"/>
              </a:solidFill>
              <a:latin typeface="Times New Roman" pitchFamily="18" charset="0"/>
              <a:cs typeface="Times New Roman" pitchFamily="18" charset="0"/>
            </a:endParaRPr>
          </a:p>
          <a:p>
            <a:pPr algn="just"/>
            <a:r>
              <a:rPr lang="en-GB" sz="2400" dirty="0" smtClean="0">
                <a:solidFill>
                  <a:schemeClr val="bg1"/>
                </a:solidFill>
                <a:latin typeface="Times New Roman" pitchFamily="18" charset="0"/>
                <a:cs typeface="Times New Roman" pitchFamily="18" charset="0"/>
              </a:rPr>
              <a:t>Transparency </a:t>
            </a:r>
            <a:r>
              <a:rPr lang="en-GB" sz="2400" dirty="0">
                <a:solidFill>
                  <a:schemeClr val="bg1"/>
                </a:solidFill>
                <a:latin typeface="Times New Roman" pitchFamily="18" charset="0"/>
                <a:cs typeface="Times New Roman" pitchFamily="18" charset="0"/>
              </a:rPr>
              <a:t>and accountability in digital </a:t>
            </a:r>
            <a:r>
              <a:rPr lang="en-GB" sz="2400" dirty="0" smtClean="0">
                <a:solidFill>
                  <a:schemeClr val="bg1"/>
                </a:solidFill>
                <a:latin typeface="Times New Roman" pitchFamily="18" charset="0"/>
                <a:cs typeface="Times New Roman" pitchFamily="18" charset="0"/>
              </a:rPr>
              <a:t>industry</a:t>
            </a:r>
          </a:p>
          <a:p>
            <a:pPr algn="just"/>
            <a:r>
              <a:rPr lang="en-GB" sz="2400" dirty="0" smtClean="0">
                <a:solidFill>
                  <a:schemeClr val="bg1"/>
                </a:solidFill>
                <a:latin typeface="Times New Roman" pitchFamily="18" charset="0"/>
                <a:cs typeface="Times New Roman" pitchFamily="18" charset="0"/>
              </a:rPr>
              <a:t>Implementation of Sustainable Development Goal-8 (Growth &amp; Decent Work), Goal-9 (Infrastructure and Innovation) and Goal-12 (Sustainable Consumption and Production)</a:t>
            </a:r>
            <a:endParaRPr lang="en-US" sz="2400" dirty="0">
              <a:solidFill>
                <a:schemeClr val="bg1"/>
              </a:solidFill>
              <a:latin typeface="Times New Roman" pitchFamily="18" charset="0"/>
              <a:cs typeface="Times New Roman" pitchFamily="18" charset="0"/>
            </a:endParaRPr>
          </a:p>
          <a:p>
            <a:pPr algn="just"/>
            <a:endParaRPr 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600" b="1" dirty="0" smtClean="0">
                <a:solidFill>
                  <a:srgbClr val="FFFF00"/>
                </a:solidFill>
                <a:latin typeface="Times New Roman" pitchFamily="18" charset="0"/>
                <a:cs typeface="Times New Roman" pitchFamily="18" charset="0"/>
              </a:rPr>
              <a:t>Evolution of e-Commerce Policy Framework</a:t>
            </a:r>
            <a:endParaRPr lang="en-US" sz="3600" b="1" dirty="0">
              <a:solidFill>
                <a:srgbClr val="FFFF00"/>
              </a:solidFill>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p:txBody>
          <a:bodyPr/>
          <a:lstStyle/>
          <a:p>
            <a:r>
              <a:rPr lang="en-US" dirty="0" smtClean="0">
                <a:solidFill>
                  <a:schemeClr val="bg1"/>
                </a:solidFill>
                <a:latin typeface="Times New Roman" panose="02020603050405020304" pitchFamily="18" charset="0"/>
                <a:cs typeface="Times New Roman" panose="02020603050405020304" pitchFamily="18" charset="0"/>
              </a:rPr>
              <a:t>Public and private sector was consulted through Policy Unit and Advisory Council</a:t>
            </a:r>
          </a:p>
          <a:p>
            <a:r>
              <a:rPr lang="en-US" dirty="0" smtClean="0">
                <a:solidFill>
                  <a:schemeClr val="bg1"/>
                </a:solidFill>
                <a:latin typeface="Times New Roman" panose="02020603050405020304" pitchFamily="18" charset="0"/>
                <a:cs typeface="Times New Roman" panose="02020603050405020304" pitchFamily="18" charset="0"/>
              </a:rPr>
              <a:t>50 consultative sessions held</a:t>
            </a:r>
          </a:p>
          <a:p>
            <a:r>
              <a:rPr lang="en-US" dirty="0" smtClean="0">
                <a:solidFill>
                  <a:schemeClr val="bg1"/>
                </a:solidFill>
                <a:latin typeface="Times New Roman" panose="02020603050405020304" pitchFamily="18" charset="0"/>
                <a:cs typeface="Times New Roman" panose="02020603050405020304" pitchFamily="18" charset="0"/>
              </a:rPr>
              <a:t>300 stakeholders consulted</a:t>
            </a:r>
          </a:p>
          <a:p>
            <a:r>
              <a:rPr lang="en-US" dirty="0" smtClean="0">
                <a:solidFill>
                  <a:schemeClr val="bg1"/>
                </a:solidFill>
                <a:latin typeface="Times New Roman" panose="02020603050405020304" pitchFamily="18" charset="0"/>
                <a:cs typeface="Times New Roman" panose="02020603050405020304" pitchFamily="18" charset="0"/>
              </a:rPr>
              <a:t>5 working group reports from public and private sector </a:t>
            </a:r>
          </a:p>
          <a:p>
            <a:r>
              <a:rPr lang="en-US" dirty="0" smtClean="0">
                <a:solidFill>
                  <a:schemeClr val="bg1"/>
                </a:solidFill>
                <a:latin typeface="Times New Roman" panose="02020603050405020304" pitchFamily="18" charset="0"/>
                <a:cs typeface="Times New Roman" panose="02020603050405020304" pitchFamily="18" charset="0"/>
              </a:rPr>
              <a:t>Draft publicized on Commerce Division website</a:t>
            </a:r>
            <a:endParaRPr lang="en-US"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5506862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3624"/>
            <a:ext cx="10972800" cy="1143000"/>
          </a:xfrm>
        </p:spPr>
        <p:txBody>
          <a:bodyPr>
            <a:normAutofit/>
          </a:bodyPr>
          <a:lstStyle/>
          <a:p>
            <a:r>
              <a:rPr lang="en-US" sz="3600" b="1" dirty="0">
                <a:solidFill>
                  <a:srgbClr val="FFFF00"/>
                </a:solidFill>
                <a:latin typeface="Times New Roman" pitchFamily="18" charset="0"/>
                <a:cs typeface="Times New Roman" pitchFamily="18" charset="0"/>
              </a:rPr>
              <a:t>e</a:t>
            </a:r>
            <a:r>
              <a:rPr lang="en-US" sz="3600" b="1" dirty="0" smtClean="0">
                <a:solidFill>
                  <a:srgbClr val="FFFF00"/>
                </a:solidFill>
                <a:latin typeface="Times New Roman" pitchFamily="18" charset="0"/>
                <a:cs typeface="Times New Roman" pitchFamily="18" charset="0"/>
              </a:rPr>
              <a:t>-Commerce Policy Framework Key Areas</a:t>
            </a:r>
            <a:endParaRPr lang="en-US" sz="3600" b="1" dirty="0">
              <a:solidFill>
                <a:srgbClr val="FFFF00"/>
              </a:solidFill>
              <a:latin typeface="Times New Roman" pitchFamily="18" charset="0"/>
              <a:cs typeface="Times New Roman" pitchFamily="18" charset="0"/>
            </a:endParaRPr>
          </a:p>
        </p:txBody>
      </p:sp>
      <p:graphicFrame>
        <p:nvGraphicFramePr>
          <p:cNvPr id="14" name="Content Placeholder 13"/>
          <p:cNvGraphicFramePr>
            <a:graphicFrameLocks noGrp="1"/>
          </p:cNvGraphicFramePr>
          <p:nvPr>
            <p:ph idx="1"/>
            <p:extLst>
              <p:ext uri="{D42A27DB-BD31-4B8C-83A1-F6EECF244321}">
                <p14:modId xmlns:p14="http://schemas.microsoft.com/office/powerpoint/2010/main" xmlns="" val="3460116012"/>
              </p:ext>
            </p:extLst>
          </p:nvPr>
        </p:nvGraphicFramePr>
        <p:xfrm>
          <a:off x="609600" y="1055077"/>
          <a:ext cx="10972800" cy="55215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40982314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cap="small" dirty="0" smtClean="0">
                <a:solidFill>
                  <a:srgbClr val="FFFF00"/>
                </a:solidFill>
                <a:latin typeface="Times New Roman" pitchFamily="18" charset="0"/>
                <a:cs typeface="Times New Roman" pitchFamily="18" charset="0"/>
              </a:rPr>
              <a:t>	</a:t>
            </a:r>
            <a:r>
              <a:rPr lang="en-GB" sz="3600" b="1" dirty="0">
                <a:solidFill>
                  <a:srgbClr val="FFFF00"/>
                </a:solidFill>
                <a:latin typeface="Times New Roman" pitchFamily="18" charset="0"/>
                <a:cs typeface="Times New Roman" pitchFamily="18" charset="0"/>
              </a:rPr>
              <a:t>e</a:t>
            </a:r>
            <a:r>
              <a:rPr lang="en-GB" sz="3600" b="1" dirty="0" smtClean="0">
                <a:solidFill>
                  <a:srgbClr val="FFFF00"/>
                </a:solidFill>
                <a:latin typeface="Times New Roman" pitchFamily="18" charset="0"/>
                <a:cs typeface="Times New Roman" pitchFamily="18" charset="0"/>
              </a:rPr>
              <a:t>-Commerce </a:t>
            </a:r>
            <a:r>
              <a:rPr lang="en-GB" sz="3600" b="1" dirty="0">
                <a:solidFill>
                  <a:srgbClr val="FFFF00"/>
                </a:solidFill>
                <a:latin typeface="Times New Roman" pitchFamily="18" charset="0"/>
                <a:cs typeface="Times New Roman" pitchFamily="18" charset="0"/>
              </a:rPr>
              <a:t>regulation and facilitation</a:t>
            </a:r>
            <a:endParaRPr lang="en-US" sz="3600" b="1" dirty="0">
              <a:solidFill>
                <a:srgbClr val="FFFF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10000"/>
          </a:bodyPr>
          <a:lstStyle/>
          <a:p>
            <a:pPr>
              <a:buNone/>
            </a:pPr>
            <a:r>
              <a:rPr lang="en-US" sz="3500" dirty="0" smtClean="0">
                <a:solidFill>
                  <a:srgbClr val="FFFF00"/>
                </a:solidFill>
                <a:latin typeface="Times New Roman" pitchFamily="18" charset="0"/>
                <a:cs typeface="Times New Roman" pitchFamily="18" charset="0"/>
              </a:rPr>
              <a:t>I - Key Features</a:t>
            </a:r>
            <a:r>
              <a:rPr lang="en-US" sz="3500" b="1" dirty="0" smtClean="0">
                <a:solidFill>
                  <a:srgbClr val="FFFF00"/>
                </a:solidFill>
                <a:latin typeface="Times New Roman" pitchFamily="18" charset="0"/>
                <a:cs typeface="Times New Roman" pitchFamily="18" charset="0"/>
              </a:rPr>
              <a:t>:</a:t>
            </a:r>
          </a:p>
          <a:p>
            <a:pPr>
              <a:buNone/>
            </a:pPr>
            <a:r>
              <a:rPr lang="en-US" sz="3500" dirty="0" smtClean="0">
                <a:solidFill>
                  <a:srgbClr val="FFFF00"/>
                </a:solidFill>
                <a:latin typeface="Times New Roman" pitchFamily="18" charset="0"/>
                <a:cs typeface="Times New Roman" pitchFamily="18" charset="0"/>
              </a:rPr>
              <a:t>	 a. Facilitation</a:t>
            </a:r>
          </a:p>
          <a:p>
            <a:pPr marL="514350" indent="-514350">
              <a:buFont typeface="Wingdings" pitchFamily="2" charset="2"/>
              <a:buChar char="§"/>
            </a:pPr>
            <a:r>
              <a:rPr lang="en-US" sz="3500" dirty="0" smtClean="0">
                <a:solidFill>
                  <a:schemeClr val="bg1"/>
                </a:solidFill>
                <a:latin typeface="Times New Roman" pitchFamily="18" charset="0"/>
                <a:cs typeface="Times New Roman" pitchFamily="18" charset="0"/>
              </a:rPr>
              <a:t>Establishment of National e-Commerce Council</a:t>
            </a:r>
          </a:p>
          <a:p>
            <a:pPr marL="514350" indent="-514350">
              <a:buFont typeface="Wingdings" pitchFamily="2" charset="2"/>
              <a:buChar char="§"/>
            </a:pPr>
            <a:r>
              <a:rPr lang="en-US" sz="3500" dirty="0" smtClean="0">
                <a:solidFill>
                  <a:schemeClr val="bg1"/>
                </a:solidFill>
                <a:latin typeface="Times New Roman" pitchFamily="18" charset="0"/>
                <a:cs typeface="Times New Roman" pitchFamily="18" charset="0"/>
              </a:rPr>
              <a:t>Re-export of faulty goods</a:t>
            </a:r>
          </a:p>
          <a:p>
            <a:pPr marL="514350" indent="-514350">
              <a:buFont typeface="Wingdings" pitchFamily="2" charset="2"/>
              <a:buChar char="§"/>
            </a:pPr>
            <a:r>
              <a:rPr lang="en-US" sz="3500" dirty="0" smtClean="0">
                <a:solidFill>
                  <a:schemeClr val="bg1"/>
                </a:solidFill>
                <a:latin typeface="Times New Roman" pitchFamily="18" charset="0"/>
                <a:cs typeface="Times New Roman" pitchFamily="18" charset="0"/>
              </a:rPr>
              <a:t>Implementation of National Single Window</a:t>
            </a:r>
          </a:p>
          <a:p>
            <a:pPr marL="514350" indent="-514350">
              <a:buFont typeface="Wingdings" pitchFamily="2" charset="2"/>
              <a:buChar char="§"/>
            </a:pPr>
            <a:r>
              <a:rPr lang="en-US" sz="3500" dirty="0" smtClean="0">
                <a:solidFill>
                  <a:schemeClr val="bg1"/>
                </a:solidFill>
                <a:latin typeface="Times New Roman" pitchFamily="18" charset="0"/>
                <a:cs typeface="Times New Roman" pitchFamily="18" charset="0"/>
              </a:rPr>
              <a:t>Review and following of International best practices in taxation</a:t>
            </a:r>
          </a:p>
          <a:p>
            <a:pPr marL="514350" indent="-514350">
              <a:buFont typeface="Wingdings" pitchFamily="2" charset="2"/>
              <a:buChar char="§"/>
            </a:pPr>
            <a:r>
              <a:rPr lang="en-US" sz="3500" dirty="0" smtClean="0">
                <a:solidFill>
                  <a:schemeClr val="bg1"/>
                </a:solidFill>
                <a:latin typeface="Times New Roman" pitchFamily="18" charset="0"/>
                <a:cs typeface="Times New Roman" pitchFamily="18" charset="0"/>
              </a:rPr>
              <a:t>Allocation of the subject of e-Commerce to the Commerce Division</a:t>
            </a:r>
          </a:p>
          <a:p>
            <a:pPr marL="514350" indent="-514350">
              <a:buFont typeface="Wingdings" pitchFamily="2" charset="2"/>
              <a:buChar char="§"/>
            </a:pPr>
            <a:r>
              <a:rPr lang="en-US" sz="3500" dirty="0" smtClean="0">
                <a:solidFill>
                  <a:schemeClr val="bg1"/>
                </a:solidFill>
                <a:latin typeface="Times New Roman" pitchFamily="18" charset="0"/>
                <a:cs typeface="Times New Roman" pitchFamily="18" charset="0"/>
              </a:rPr>
              <a:t>Introduction of e-Procurement model</a:t>
            </a:r>
          </a:p>
          <a:p>
            <a:pPr marL="514350" indent="-514350">
              <a:buNone/>
            </a:pPr>
            <a:endParaRPr lang="en-US" dirty="0" smtClean="0">
              <a:solidFill>
                <a:srgbClr val="FFFF00"/>
              </a:solidFill>
              <a:latin typeface="Times New Roman" pitchFamily="18" charset="0"/>
              <a:cs typeface="Times New Roman" pitchFamily="18" charset="0"/>
            </a:endParaRPr>
          </a:p>
          <a:p>
            <a:pPr marL="514350" indent="-514350">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a:solidFill>
                  <a:srgbClr val="FFFF00"/>
                </a:solidFill>
                <a:latin typeface="Times New Roman" pitchFamily="18" charset="0"/>
                <a:cs typeface="Times New Roman" pitchFamily="18" charset="0"/>
              </a:rPr>
              <a:t>e</a:t>
            </a:r>
            <a:r>
              <a:rPr lang="en-GB" sz="3600" b="1" dirty="0" smtClean="0">
                <a:solidFill>
                  <a:srgbClr val="FFFF00"/>
                </a:solidFill>
                <a:latin typeface="Times New Roman" pitchFamily="18" charset="0"/>
                <a:cs typeface="Times New Roman" pitchFamily="18" charset="0"/>
              </a:rPr>
              <a:t>-Commerce </a:t>
            </a:r>
            <a:r>
              <a:rPr lang="en-GB" sz="3600" b="1" dirty="0">
                <a:solidFill>
                  <a:srgbClr val="FFFF00"/>
                </a:solidFill>
                <a:latin typeface="Times New Roman" pitchFamily="18" charset="0"/>
                <a:cs typeface="Times New Roman" pitchFamily="18" charset="0"/>
              </a:rPr>
              <a:t>regulation and facilitation</a:t>
            </a:r>
            <a:endParaRPr lang="en-US" sz="3600" b="1" dirty="0">
              <a:solidFill>
                <a:srgbClr val="FFFF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514350" indent="-514350">
              <a:buNone/>
            </a:pPr>
            <a:r>
              <a:rPr lang="en-US" sz="3000" dirty="0" smtClean="0">
                <a:solidFill>
                  <a:srgbClr val="FFFF00"/>
                </a:solidFill>
                <a:latin typeface="Times New Roman" pitchFamily="18" charset="0"/>
                <a:cs typeface="Times New Roman" pitchFamily="18" charset="0"/>
              </a:rPr>
              <a:t>b.  Regulation</a:t>
            </a:r>
          </a:p>
          <a:p>
            <a:pPr marL="514350" indent="-514350" algn="just">
              <a:buFont typeface="Wingdings" pitchFamily="2" charset="2"/>
              <a:buChar char="§"/>
            </a:pPr>
            <a:r>
              <a:rPr lang="en-US" sz="3000" dirty="0" smtClean="0">
                <a:solidFill>
                  <a:schemeClr val="bg1"/>
                </a:solidFill>
                <a:latin typeface="Times New Roman" pitchFamily="18" charset="0"/>
                <a:cs typeface="Times New Roman" pitchFamily="18" charset="0"/>
              </a:rPr>
              <a:t>Compulsory registration with SECP of all e-businesses, having  sales of more than 1 million PKR per annum</a:t>
            </a:r>
          </a:p>
          <a:p>
            <a:pPr marL="514350" indent="-514350" algn="just">
              <a:buFont typeface="Wingdings" pitchFamily="2" charset="2"/>
              <a:buChar char="§"/>
            </a:pPr>
            <a:r>
              <a:rPr lang="en-US" sz="3000" dirty="0" smtClean="0">
                <a:solidFill>
                  <a:schemeClr val="bg1"/>
                </a:solidFill>
                <a:latin typeface="Times New Roman" pitchFamily="18" charset="0"/>
                <a:cs typeface="Times New Roman" pitchFamily="18" charset="0"/>
              </a:rPr>
              <a:t>All online businesses to maintain a physical address in Pakistan</a:t>
            </a:r>
          </a:p>
          <a:p>
            <a:pPr marL="514350" indent="-514350" algn="just">
              <a:buFont typeface="Wingdings" pitchFamily="2" charset="2"/>
              <a:buChar char="§"/>
            </a:pPr>
            <a:r>
              <a:rPr lang="en-US" sz="3000" dirty="0" smtClean="0">
                <a:solidFill>
                  <a:schemeClr val="bg1"/>
                </a:solidFill>
                <a:latin typeface="Times New Roman" pitchFamily="18" charset="0"/>
                <a:cs typeface="Times New Roman" pitchFamily="18" charset="0"/>
              </a:rPr>
              <a:t>Code of Conduct introduced for e-Commerce platforms to ensure consumer protection</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1617</TotalTime>
  <Words>1349</Words>
  <Application>Microsoft Office PowerPoint</Application>
  <PresentationFormat>Custom</PresentationFormat>
  <Paragraphs>217</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Draft e-Commerce Policy Framework of Pakistan</vt:lpstr>
      <vt:lpstr>Definition of e-Commerce</vt:lpstr>
      <vt:lpstr>Slide 3</vt:lpstr>
      <vt:lpstr>e-Commerce in Pakistan*</vt:lpstr>
      <vt:lpstr>Objectives of e-Commerce Policy Framework</vt:lpstr>
      <vt:lpstr>Evolution of e-Commerce Policy Framework</vt:lpstr>
      <vt:lpstr>e-Commerce Policy Framework Key Areas</vt:lpstr>
      <vt:lpstr> e-Commerce regulation and facilitation</vt:lpstr>
      <vt:lpstr>e-Commerce regulation and facilitation</vt:lpstr>
      <vt:lpstr> Financial inclusion and digitization through payment infrastructure development  </vt:lpstr>
      <vt:lpstr>Empowering Youth and SMEs through Business Support Programs and Trade Development</vt:lpstr>
      <vt:lpstr> Consumer Protection</vt:lpstr>
      <vt:lpstr>Taxation</vt:lpstr>
      <vt:lpstr>ICT Infrastructure and Telecom Services in Pakistan</vt:lpstr>
      <vt:lpstr>Logistics</vt:lpstr>
      <vt:lpstr>Data Protection and Investment</vt:lpstr>
      <vt:lpstr>Global Connectivity and Participation in Multilateral Negotiations</vt:lpstr>
      <vt:lpstr>Implementation Arrangement </vt:lpstr>
      <vt:lpstr>Action Matrix</vt:lpstr>
      <vt:lpstr>Additions in the New draft </vt:lpstr>
      <vt:lpstr>Additions in the New draft (proposals) </vt:lpstr>
      <vt:lpstr>Additions in the New draft   </vt:lpstr>
      <vt:lpstr>Additions in the New draft</vt:lpstr>
      <vt:lpstr>Additions in the New draft</vt:lpstr>
      <vt:lpstr>Additions in the New draft</vt:lpstr>
      <vt:lpstr>Slide 26</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Toshiba</dc:creator>
  <cp:lastModifiedBy>WTO</cp:lastModifiedBy>
  <cp:revision>553</cp:revision>
  <cp:lastPrinted>2019-08-05T07:32:12Z</cp:lastPrinted>
  <dcterms:created xsi:type="dcterms:W3CDTF">2019-07-30T15:04:37Z</dcterms:created>
  <dcterms:modified xsi:type="dcterms:W3CDTF">2019-09-27T12:50:38Z</dcterms:modified>
</cp:coreProperties>
</file>